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7" r:id="rId28"/>
    <p:sldId id="288" r:id="rId29"/>
    <p:sldId id="28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D8BD707-D9CF-40AE-B4C6-C98DA3205C09}" type="datetimeFigureOut">
              <a:rPr lang="en-US" smtClean="0"/>
              <a:pPr/>
              <a:t>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D8BD707-D9CF-40AE-B4C6-C98DA3205C09}" type="datetimeFigureOut">
              <a:rPr lang="en-US" smtClean="0"/>
              <a:pPr/>
              <a:t>1/30/2017</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B6F15528-21DE-4FAA-801E-634DDDAF4B2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en.wikipedia.org/wiki/Pakistani_rupe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0" y="4419600"/>
            <a:ext cx="1905000" cy="1524000"/>
          </a:xfrm>
        </p:spPr>
        <p:txBody>
          <a:bodyPr>
            <a:normAutofit/>
          </a:bodyPr>
          <a:lstStyle/>
          <a:p>
            <a:pPr algn="l"/>
            <a:r>
              <a:rPr lang="en-US" b="1" dirty="0" smtClean="0"/>
              <a:t>Presented To:</a:t>
            </a:r>
          </a:p>
          <a:p>
            <a:pPr algn="l"/>
            <a:r>
              <a:rPr lang="en-US" dirty="0" smtClean="0"/>
              <a:t>Moneeba Iftekhar</a:t>
            </a:r>
            <a:endParaRPr lang="en-US" dirty="0" smtClean="0"/>
          </a:p>
          <a:p>
            <a:pPr algn="l"/>
            <a:r>
              <a:rPr lang="en-US" b="1" dirty="0" smtClean="0"/>
              <a:t>Presented By:</a:t>
            </a:r>
          </a:p>
          <a:p>
            <a:pPr algn="l"/>
            <a:r>
              <a:rPr lang="en-US" dirty="0" smtClean="0"/>
              <a:t>Shahrukh</a:t>
            </a:r>
            <a:endParaRPr lang="en-US" dirty="0"/>
          </a:p>
        </p:txBody>
      </p:sp>
      <p:sp>
        <p:nvSpPr>
          <p:cNvPr id="2" name="Title 1"/>
          <p:cNvSpPr>
            <a:spLocks noGrp="1"/>
          </p:cNvSpPr>
          <p:nvPr>
            <p:ph type="ctrTitle"/>
          </p:nvPr>
        </p:nvSpPr>
        <p:spPr>
          <a:xfrm>
            <a:off x="609600" y="511175"/>
            <a:ext cx="7772400" cy="1470025"/>
          </a:xfrm>
        </p:spPr>
        <p:txBody>
          <a:bodyPr anchor="ctr"/>
          <a:lstStyle/>
          <a:p>
            <a:r>
              <a:rPr lang="en-US" dirty="0" smtClean="0">
                <a:solidFill>
                  <a:srgbClr val="FFC000"/>
                </a:solidFill>
              </a:rPr>
              <a:t>Case </a:t>
            </a:r>
            <a:r>
              <a:rPr lang="en-US" dirty="0">
                <a:solidFill>
                  <a:srgbClr val="FFC000"/>
                </a:solidFill>
              </a:rPr>
              <a:t>Study: Paktel to Zong </a:t>
            </a:r>
          </a:p>
        </p:txBody>
      </p:sp>
      <p:pic>
        <p:nvPicPr>
          <p:cNvPr id="4" name="Picture 3" descr="E:\Shahrukh\Pictures\Paktel.jpg"/>
          <p:cNvPicPr/>
          <p:nvPr/>
        </p:nvPicPr>
        <p:blipFill>
          <a:blip r:embed="rId2">
            <a:extLst>
              <a:ext uri="{28A0092B-C50C-407E-A947-70E740481C1C}">
                <a14:useLocalDpi xmlns:a14="http://schemas.microsoft.com/office/drawing/2010/main" val="0"/>
              </a:ext>
            </a:extLst>
          </a:blip>
          <a:srcRect/>
          <a:stretch>
            <a:fillRect/>
          </a:stretch>
        </p:blipFill>
        <p:spPr bwMode="auto">
          <a:xfrm>
            <a:off x="609600" y="1981200"/>
            <a:ext cx="2667000" cy="1485899"/>
          </a:xfrm>
          <a:prstGeom prst="rect">
            <a:avLst/>
          </a:prstGeom>
          <a:noFill/>
          <a:ln>
            <a:noFill/>
          </a:ln>
        </p:spPr>
      </p:pic>
      <p:pic>
        <p:nvPicPr>
          <p:cNvPr id="5" name="Picture 4" descr="E:\Shahrukh\Pictures\China-Mobile-Logo-2013.png"/>
          <p:cNvPicPr/>
          <p:nvPr/>
        </p:nvPicPr>
        <p:blipFill rotWithShape="1">
          <a:blip r:embed="rId3">
            <a:extLst>
              <a:ext uri="{28A0092B-C50C-407E-A947-70E740481C1C}">
                <a14:useLocalDpi xmlns:a14="http://schemas.microsoft.com/office/drawing/2010/main" val="0"/>
              </a:ext>
            </a:extLst>
          </a:blip>
          <a:srcRect l="13280" t="31250" r="7812" b="32292"/>
          <a:stretch/>
        </p:blipFill>
        <p:spPr bwMode="auto">
          <a:xfrm>
            <a:off x="3429000" y="1981200"/>
            <a:ext cx="2667000" cy="1524000"/>
          </a:xfrm>
          <a:prstGeom prst="rect">
            <a:avLst/>
          </a:prstGeom>
          <a:noFill/>
          <a:ln>
            <a:noFill/>
          </a:ln>
          <a:extLst>
            <a:ext uri="{53640926-AAD7-44D8-BBD7-CCE9431645EC}">
              <a14:shadowObscured xmlns:a14="http://schemas.microsoft.com/office/drawing/2010/main"/>
            </a:ext>
          </a:extLst>
        </p:spPr>
      </p:pic>
      <p:pic>
        <p:nvPicPr>
          <p:cNvPr id="6" name="Picture 5" descr="E:\Shahrukh\Pictures\First.jpg"/>
          <p:cNvPicPr/>
          <p:nvPr/>
        </p:nvPicPr>
        <p:blipFill rotWithShape="1">
          <a:blip r:embed="rId4" cstate="print">
            <a:extLst>
              <a:ext uri="{28A0092B-C50C-407E-A947-70E740481C1C}">
                <a14:useLocalDpi xmlns:a14="http://schemas.microsoft.com/office/drawing/2010/main" val="0"/>
              </a:ext>
            </a:extLst>
          </a:blip>
          <a:srcRect l="-8823"/>
          <a:stretch/>
        </p:blipFill>
        <p:spPr bwMode="auto">
          <a:xfrm>
            <a:off x="5791200" y="2057401"/>
            <a:ext cx="2819400" cy="1447799"/>
          </a:xfrm>
          <a:prstGeom prst="rect">
            <a:avLst/>
          </a:prstGeom>
          <a:noFill/>
          <a:ln>
            <a:noFill/>
          </a:ln>
        </p:spPr>
      </p:pic>
    </p:spTree>
    <p:extLst>
      <p:ext uri="{BB962C8B-B14F-4D97-AF65-F5344CB8AC3E}">
        <p14:creationId xmlns:p14="http://schemas.microsoft.com/office/powerpoint/2010/main" val="1415920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924800" cy="1143000"/>
          </a:xfrm>
        </p:spPr>
        <p:txBody>
          <a:bodyPr anchor="b"/>
          <a:lstStyle/>
          <a:p>
            <a:r>
              <a:rPr lang="en-US" b="1" dirty="0" smtClean="0"/>
              <a:t>Services</a:t>
            </a:r>
            <a:endParaRPr lang="en-US" dirty="0"/>
          </a:p>
        </p:txBody>
      </p:sp>
      <p:sp>
        <p:nvSpPr>
          <p:cNvPr id="3" name="Content Placeholder 2"/>
          <p:cNvSpPr>
            <a:spLocks noGrp="1"/>
          </p:cNvSpPr>
          <p:nvPr>
            <p:ph sz="quarter" idx="13"/>
          </p:nvPr>
        </p:nvSpPr>
        <p:spPr/>
        <p:txBody>
          <a:bodyPr anchor="ctr">
            <a:normAutofit/>
          </a:bodyPr>
          <a:lstStyle/>
          <a:p>
            <a:r>
              <a:rPr lang="en-US" sz="2000" dirty="0" smtClean="0"/>
              <a:t>International SMS</a:t>
            </a:r>
          </a:p>
          <a:p>
            <a:r>
              <a:rPr lang="en-US" sz="2000" dirty="0" smtClean="0"/>
              <a:t>Conference Calling</a:t>
            </a:r>
          </a:p>
          <a:p>
            <a:r>
              <a:rPr lang="en-US" sz="2000" dirty="0" smtClean="0"/>
              <a:t>Call Waiting / Call holding</a:t>
            </a:r>
          </a:p>
          <a:p>
            <a:r>
              <a:rPr lang="en-US" sz="2000" dirty="0" smtClean="0"/>
              <a:t>Voice Mailing</a:t>
            </a:r>
          </a:p>
          <a:p>
            <a:r>
              <a:rPr lang="en-US" sz="2000" dirty="0" smtClean="0"/>
              <a:t>Call Forwarding</a:t>
            </a:r>
          </a:p>
          <a:p>
            <a:r>
              <a:rPr lang="en-US" sz="2000" dirty="0" smtClean="0"/>
              <a:t>Caller line Identification</a:t>
            </a:r>
            <a:endParaRPr lang="en-US" sz="2000" dirty="0"/>
          </a:p>
        </p:txBody>
      </p:sp>
      <p:pic>
        <p:nvPicPr>
          <p:cNvPr id="4" name="Picture 3" descr="E:\Shahrukh\Pictures\Paktel.jpg"/>
          <p:cNvPicPr/>
          <p:nvPr/>
        </p:nvPicPr>
        <p:blipFill>
          <a:blip r:embed="rId2">
            <a:extLst>
              <a:ext uri="{28A0092B-C50C-407E-A947-70E740481C1C}">
                <a14:useLocalDpi xmlns:a14="http://schemas.microsoft.com/office/drawing/2010/main" val="0"/>
              </a:ext>
            </a:extLst>
          </a:blip>
          <a:srcRect/>
          <a:stretch>
            <a:fillRect/>
          </a:stretch>
        </p:blipFill>
        <p:spPr bwMode="auto">
          <a:xfrm>
            <a:off x="5943600" y="228600"/>
            <a:ext cx="2667000" cy="838200"/>
          </a:xfrm>
          <a:prstGeom prst="rect">
            <a:avLst/>
          </a:prstGeom>
          <a:noFill/>
          <a:ln>
            <a:noFill/>
          </a:ln>
        </p:spPr>
      </p:pic>
    </p:spTree>
    <p:extLst>
      <p:ext uri="{BB962C8B-B14F-4D97-AF65-F5344CB8AC3E}">
        <p14:creationId xmlns:p14="http://schemas.microsoft.com/office/powerpoint/2010/main" val="24508108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nchor="ctr"/>
          <a:lstStyle/>
          <a:p>
            <a:r>
              <a:rPr lang="en-US" dirty="0" smtClean="0"/>
              <a:t>Marketing mix of Paktel </a:t>
            </a:r>
            <a:br>
              <a:rPr lang="en-US" dirty="0" smtClean="0"/>
            </a:br>
            <a:r>
              <a:rPr lang="en-US" dirty="0" smtClean="0"/>
              <a:t>and its flaws</a:t>
            </a:r>
            <a:endParaRPr lang="en-US" dirty="0"/>
          </a:p>
        </p:txBody>
      </p:sp>
      <p:sp>
        <p:nvSpPr>
          <p:cNvPr id="3" name="Content Placeholder 2"/>
          <p:cNvSpPr>
            <a:spLocks noGrp="1"/>
          </p:cNvSpPr>
          <p:nvPr>
            <p:ph sz="quarter" idx="13"/>
          </p:nvPr>
        </p:nvSpPr>
        <p:spPr>
          <a:xfrm>
            <a:off x="609600" y="1600200"/>
            <a:ext cx="7924800" cy="4114800"/>
          </a:xfrm>
        </p:spPr>
        <p:txBody>
          <a:bodyPr anchor="ctr"/>
          <a:lstStyle/>
          <a:p>
            <a:pPr marL="0" indent="0">
              <a:buNone/>
            </a:pPr>
            <a:r>
              <a:rPr lang="en-US" sz="2000" b="1" dirty="0"/>
              <a:t>Product</a:t>
            </a:r>
            <a:endParaRPr lang="en-US" sz="2000" dirty="0"/>
          </a:p>
          <a:p>
            <a:pPr lvl="0"/>
            <a:r>
              <a:rPr lang="en-US" sz="2000" dirty="0"/>
              <a:t>Postpaid packages</a:t>
            </a:r>
          </a:p>
          <a:p>
            <a:pPr lvl="0"/>
            <a:r>
              <a:rPr lang="en-US" sz="2000" dirty="0"/>
              <a:t>Prepaid packages</a:t>
            </a:r>
          </a:p>
          <a:p>
            <a:pPr lvl="0"/>
            <a:r>
              <a:rPr lang="en-US" sz="2000" dirty="0"/>
              <a:t>Other services and offers</a:t>
            </a:r>
          </a:p>
          <a:p>
            <a:pPr marL="0" indent="0">
              <a:buNone/>
            </a:pPr>
            <a:r>
              <a:rPr lang="en-US" sz="2000" b="1" dirty="0"/>
              <a:t>Price</a:t>
            </a:r>
            <a:endParaRPr lang="en-US" sz="2000" dirty="0"/>
          </a:p>
          <a:p>
            <a:pPr lvl="0"/>
            <a:r>
              <a:rPr lang="en-US" sz="2000" dirty="0"/>
              <a:t>Pricing strategy of Paktel was profit oriented, suitable when no or low competition.</a:t>
            </a:r>
          </a:p>
          <a:p>
            <a:pPr lvl="0"/>
            <a:r>
              <a:rPr lang="en-US" sz="2000" dirty="0"/>
              <a:t>Paktel should have adopted sales oriented strategy to increase its sales volume.</a:t>
            </a:r>
          </a:p>
          <a:p>
            <a:endParaRPr lang="en-US" dirty="0"/>
          </a:p>
        </p:txBody>
      </p:sp>
      <p:pic>
        <p:nvPicPr>
          <p:cNvPr id="4" name="Picture 3" descr="E:\Shahrukh\Pictures\Paktel.jpg"/>
          <p:cNvPicPr/>
          <p:nvPr/>
        </p:nvPicPr>
        <p:blipFill>
          <a:blip r:embed="rId2">
            <a:extLst>
              <a:ext uri="{28A0092B-C50C-407E-A947-70E740481C1C}">
                <a14:useLocalDpi xmlns:a14="http://schemas.microsoft.com/office/drawing/2010/main" val="0"/>
              </a:ext>
            </a:extLst>
          </a:blip>
          <a:srcRect/>
          <a:stretch>
            <a:fillRect/>
          </a:stretch>
        </p:blipFill>
        <p:spPr bwMode="auto">
          <a:xfrm>
            <a:off x="5943600" y="228600"/>
            <a:ext cx="2667000" cy="838200"/>
          </a:xfrm>
          <a:prstGeom prst="rect">
            <a:avLst/>
          </a:prstGeom>
          <a:noFill/>
          <a:ln>
            <a:noFill/>
          </a:ln>
        </p:spPr>
      </p:pic>
    </p:spTree>
    <p:extLst>
      <p:ext uri="{BB962C8B-B14F-4D97-AF65-F5344CB8AC3E}">
        <p14:creationId xmlns:p14="http://schemas.microsoft.com/office/powerpoint/2010/main" val="709039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cap="none" dirty="0" smtClean="0"/>
              <a:t>Cont.</a:t>
            </a:r>
            <a:endParaRPr lang="en-US" sz="2800" cap="none" dirty="0"/>
          </a:p>
        </p:txBody>
      </p:sp>
      <p:sp>
        <p:nvSpPr>
          <p:cNvPr id="3" name="Content Placeholder 2"/>
          <p:cNvSpPr>
            <a:spLocks noGrp="1"/>
          </p:cNvSpPr>
          <p:nvPr>
            <p:ph sz="quarter" idx="13"/>
          </p:nvPr>
        </p:nvSpPr>
        <p:spPr/>
        <p:txBody>
          <a:bodyPr anchor="ctr">
            <a:normAutofit/>
          </a:bodyPr>
          <a:lstStyle/>
          <a:p>
            <a:pPr marL="0" indent="0">
              <a:buNone/>
            </a:pPr>
            <a:r>
              <a:rPr lang="en-US" sz="2000" b="1" dirty="0"/>
              <a:t>Promotion</a:t>
            </a:r>
            <a:endParaRPr lang="en-US" sz="2000" dirty="0"/>
          </a:p>
          <a:p>
            <a:r>
              <a:rPr lang="en-US" sz="2000" dirty="0"/>
              <a:t>A promotional strategy was not effective as it failed to communicate their intended information</a:t>
            </a:r>
            <a:r>
              <a:rPr lang="en-US" sz="2000" dirty="0" smtClean="0"/>
              <a:t>.</a:t>
            </a:r>
            <a:endParaRPr lang="en-US" sz="2000" dirty="0"/>
          </a:p>
          <a:p>
            <a:pPr marL="0" indent="0">
              <a:buNone/>
            </a:pPr>
            <a:r>
              <a:rPr lang="en-US" sz="2000" b="1" dirty="0"/>
              <a:t>Place</a:t>
            </a:r>
            <a:endParaRPr lang="en-US" sz="2000" dirty="0"/>
          </a:p>
          <a:p>
            <a:pPr lvl="0"/>
            <a:r>
              <a:rPr lang="en-US" sz="2000" dirty="0"/>
              <a:t>Few </a:t>
            </a:r>
            <a:r>
              <a:rPr lang="en-US" sz="2000" dirty="0" smtClean="0"/>
              <a:t>franchise.</a:t>
            </a:r>
            <a:endParaRPr lang="en-US" sz="2000" dirty="0"/>
          </a:p>
          <a:p>
            <a:r>
              <a:rPr lang="en-US" sz="2000" dirty="0"/>
              <a:t>Channel of distribution was not organized and </a:t>
            </a:r>
            <a:r>
              <a:rPr lang="en-US" sz="2000" dirty="0" smtClean="0"/>
              <a:t>effective.</a:t>
            </a:r>
            <a:endParaRPr lang="en-US" sz="2000" dirty="0"/>
          </a:p>
        </p:txBody>
      </p:sp>
      <p:pic>
        <p:nvPicPr>
          <p:cNvPr id="4" name="Picture 3" descr="E:\Shahrukh\Pictures\Paktel.jpg"/>
          <p:cNvPicPr/>
          <p:nvPr/>
        </p:nvPicPr>
        <p:blipFill>
          <a:blip r:embed="rId2">
            <a:extLst>
              <a:ext uri="{28A0092B-C50C-407E-A947-70E740481C1C}">
                <a14:useLocalDpi xmlns:a14="http://schemas.microsoft.com/office/drawing/2010/main" val="0"/>
              </a:ext>
            </a:extLst>
          </a:blip>
          <a:srcRect/>
          <a:stretch>
            <a:fillRect/>
          </a:stretch>
        </p:blipFill>
        <p:spPr bwMode="auto">
          <a:xfrm>
            <a:off x="5943600" y="228600"/>
            <a:ext cx="2667000" cy="838200"/>
          </a:xfrm>
          <a:prstGeom prst="rect">
            <a:avLst/>
          </a:prstGeom>
          <a:noFill/>
          <a:ln>
            <a:noFill/>
          </a:ln>
        </p:spPr>
      </p:pic>
    </p:spTree>
    <p:extLst>
      <p:ext uri="{BB962C8B-B14F-4D97-AF65-F5344CB8AC3E}">
        <p14:creationId xmlns:p14="http://schemas.microsoft.com/office/powerpoint/2010/main" val="32119772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b="1" dirty="0"/>
              <a:t>Causes of </a:t>
            </a:r>
            <a:r>
              <a:rPr lang="en-US" b="1" dirty="0" smtClean="0"/>
              <a:t>failure</a:t>
            </a:r>
            <a:endParaRPr lang="en-US" dirty="0"/>
          </a:p>
        </p:txBody>
      </p:sp>
      <p:sp>
        <p:nvSpPr>
          <p:cNvPr id="3" name="Content Placeholder 2"/>
          <p:cNvSpPr>
            <a:spLocks noGrp="1"/>
          </p:cNvSpPr>
          <p:nvPr>
            <p:ph sz="quarter" idx="13"/>
          </p:nvPr>
        </p:nvSpPr>
        <p:spPr>
          <a:xfrm>
            <a:off x="609600" y="1219200"/>
            <a:ext cx="7924800" cy="4495800"/>
          </a:xfrm>
        </p:spPr>
        <p:txBody>
          <a:bodyPr anchor="ctr">
            <a:normAutofit/>
          </a:bodyPr>
          <a:lstStyle/>
          <a:p>
            <a:pPr lvl="0"/>
            <a:r>
              <a:rPr lang="en-US" sz="2000" dirty="0"/>
              <a:t>Consumers were facing enormous difficulties due to network of Pakistan which had failed to come to the expectations of the users. </a:t>
            </a:r>
          </a:p>
          <a:p>
            <a:pPr lvl="0"/>
            <a:r>
              <a:rPr lang="en-US" sz="2000" dirty="0"/>
              <a:t>Paktel was failed to provide any kind of facility to its consumers despite of </a:t>
            </a:r>
            <a:r>
              <a:rPr lang="en-US" sz="2000" dirty="0" smtClean="0"/>
              <a:t>all </a:t>
            </a:r>
            <a:r>
              <a:rPr lang="en-US" sz="2000" dirty="0"/>
              <a:t>promises and claims.</a:t>
            </a:r>
          </a:p>
          <a:p>
            <a:pPr lvl="0"/>
            <a:r>
              <a:rPr lang="en-US" sz="2000" dirty="0"/>
              <a:t>The helpline facility was not much available which used to frustrate the customer. </a:t>
            </a:r>
          </a:p>
          <a:p>
            <a:pPr lvl="0"/>
            <a:r>
              <a:rPr lang="en-US" sz="2000" dirty="0"/>
              <a:t>Extra emphasis on few packages and no more new innovation. </a:t>
            </a:r>
          </a:p>
          <a:p>
            <a:pPr lvl="0"/>
            <a:r>
              <a:rPr lang="en-US" sz="2000" dirty="0" smtClean="0"/>
              <a:t>Paktel </a:t>
            </a:r>
            <a:r>
              <a:rPr lang="en-US" sz="2000" dirty="0"/>
              <a:t>GSM adopted, near about all possible ways to re-alive company (even by adding China Telecom) but failed</a:t>
            </a:r>
            <a:r>
              <a:rPr lang="en-US" sz="2000" dirty="0" smtClean="0"/>
              <a:t>.</a:t>
            </a:r>
            <a:endParaRPr lang="en-US" sz="2000" dirty="0"/>
          </a:p>
        </p:txBody>
      </p:sp>
      <p:pic>
        <p:nvPicPr>
          <p:cNvPr id="4" name="Picture 3" descr="E:\Shahrukh\Pictures\Paktel.jpg"/>
          <p:cNvPicPr/>
          <p:nvPr/>
        </p:nvPicPr>
        <p:blipFill>
          <a:blip r:embed="rId2">
            <a:extLst>
              <a:ext uri="{28A0092B-C50C-407E-A947-70E740481C1C}">
                <a14:useLocalDpi xmlns:a14="http://schemas.microsoft.com/office/drawing/2010/main" val="0"/>
              </a:ext>
            </a:extLst>
          </a:blip>
          <a:srcRect/>
          <a:stretch>
            <a:fillRect/>
          </a:stretch>
        </p:blipFill>
        <p:spPr bwMode="auto">
          <a:xfrm>
            <a:off x="5943600" y="228600"/>
            <a:ext cx="2667000" cy="838200"/>
          </a:xfrm>
          <a:prstGeom prst="rect">
            <a:avLst/>
          </a:prstGeom>
          <a:noFill/>
          <a:ln>
            <a:noFill/>
          </a:ln>
        </p:spPr>
      </p:pic>
    </p:spTree>
    <p:extLst>
      <p:ext uri="{BB962C8B-B14F-4D97-AF65-F5344CB8AC3E}">
        <p14:creationId xmlns:p14="http://schemas.microsoft.com/office/powerpoint/2010/main" val="18889497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cap="none" dirty="0" smtClean="0"/>
              <a:t>Cont.</a:t>
            </a:r>
            <a:endParaRPr lang="en-US" cap="none" dirty="0"/>
          </a:p>
        </p:txBody>
      </p:sp>
      <p:sp>
        <p:nvSpPr>
          <p:cNvPr id="3" name="Content Placeholder 2"/>
          <p:cNvSpPr>
            <a:spLocks noGrp="1"/>
          </p:cNvSpPr>
          <p:nvPr>
            <p:ph sz="quarter" idx="13"/>
          </p:nvPr>
        </p:nvSpPr>
        <p:spPr/>
        <p:txBody>
          <a:bodyPr anchor="ctr">
            <a:normAutofit fontScale="92500" lnSpcReduction="20000"/>
          </a:bodyPr>
          <a:lstStyle/>
          <a:p>
            <a:pPr lvl="0"/>
            <a:r>
              <a:rPr lang="en-US" sz="2200" dirty="0"/>
              <a:t>PTA (Pakistan Telecommunication Authority) was concerned about that they don’t care if Paktel closes down but Paktel has to pay the $29m before they exit.</a:t>
            </a:r>
          </a:p>
          <a:p>
            <a:pPr lvl="0"/>
            <a:r>
              <a:rPr lang="en-US" sz="2200" dirty="0" smtClean="0"/>
              <a:t>Paktel </a:t>
            </a:r>
            <a:r>
              <a:rPr lang="en-US" sz="2200" dirty="0"/>
              <a:t>Company is small with a capacity of only 2 million subscribers. Some times Paktel subscribers face problems in receiving calls and SMS sometimes didn’t reach. </a:t>
            </a:r>
          </a:p>
          <a:p>
            <a:pPr lvl="0"/>
            <a:r>
              <a:rPr lang="en-US" sz="2200" dirty="0"/>
              <a:t>With no GPRS no MMS Paktel is only for small group of people. </a:t>
            </a:r>
          </a:p>
          <a:p>
            <a:pPr lvl="0"/>
            <a:r>
              <a:rPr lang="en-US" sz="2200" dirty="0"/>
              <a:t>Increased competition lead to further difficulties in establishing their brand name.</a:t>
            </a:r>
          </a:p>
          <a:p>
            <a:pPr lvl="0"/>
            <a:r>
              <a:rPr lang="en-US" sz="2200" dirty="0"/>
              <a:t>Brand equity could not be developed properly.</a:t>
            </a:r>
          </a:p>
          <a:p>
            <a:pPr lvl="0"/>
            <a:r>
              <a:rPr lang="en-US" sz="2200" dirty="0"/>
              <a:t>Increased and rapid innovation by competitors.</a:t>
            </a:r>
          </a:p>
          <a:p>
            <a:pPr lvl="0"/>
            <a:r>
              <a:rPr lang="en-US" sz="2200" dirty="0"/>
              <a:t>People regarded it as a low quality last option product.</a:t>
            </a:r>
          </a:p>
          <a:p>
            <a:pPr lvl="0"/>
            <a:endParaRPr lang="en-US" dirty="0"/>
          </a:p>
        </p:txBody>
      </p:sp>
      <p:pic>
        <p:nvPicPr>
          <p:cNvPr id="4" name="Picture 3" descr="E:\Shahrukh\Pictures\Paktel.jpg"/>
          <p:cNvPicPr/>
          <p:nvPr/>
        </p:nvPicPr>
        <p:blipFill>
          <a:blip r:embed="rId2">
            <a:extLst>
              <a:ext uri="{28A0092B-C50C-407E-A947-70E740481C1C}">
                <a14:useLocalDpi xmlns:a14="http://schemas.microsoft.com/office/drawing/2010/main" val="0"/>
              </a:ext>
            </a:extLst>
          </a:blip>
          <a:srcRect/>
          <a:stretch>
            <a:fillRect/>
          </a:stretch>
        </p:blipFill>
        <p:spPr bwMode="auto">
          <a:xfrm>
            <a:off x="5943600" y="228600"/>
            <a:ext cx="2667000" cy="838200"/>
          </a:xfrm>
          <a:prstGeom prst="rect">
            <a:avLst/>
          </a:prstGeom>
          <a:noFill/>
          <a:ln>
            <a:noFill/>
          </a:ln>
        </p:spPr>
      </p:pic>
    </p:spTree>
    <p:extLst>
      <p:ext uri="{BB962C8B-B14F-4D97-AF65-F5344CB8AC3E}">
        <p14:creationId xmlns:p14="http://schemas.microsoft.com/office/powerpoint/2010/main" val="899684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b="1" dirty="0"/>
              <a:t>Paktel was rebranded to </a:t>
            </a:r>
            <a:r>
              <a:rPr lang="en-US" b="1" dirty="0" smtClean="0"/>
              <a:t>Zong</a:t>
            </a:r>
            <a:endParaRPr lang="en-US" dirty="0"/>
          </a:p>
        </p:txBody>
      </p:sp>
      <p:sp>
        <p:nvSpPr>
          <p:cNvPr id="3" name="Content Placeholder 2"/>
          <p:cNvSpPr>
            <a:spLocks noGrp="1"/>
          </p:cNvSpPr>
          <p:nvPr>
            <p:ph sz="quarter" idx="13"/>
          </p:nvPr>
        </p:nvSpPr>
        <p:spPr>
          <a:xfrm>
            <a:off x="609600" y="1600200"/>
            <a:ext cx="7924800" cy="4191000"/>
          </a:xfrm>
        </p:spPr>
        <p:txBody>
          <a:bodyPr anchor="ctr">
            <a:normAutofit fontScale="77500" lnSpcReduction="20000"/>
          </a:bodyPr>
          <a:lstStyle/>
          <a:p>
            <a:pPr algn="just"/>
            <a:r>
              <a:rPr lang="en-US" sz="2400" dirty="0"/>
              <a:t>On January 22, 2007, Millicom </a:t>
            </a:r>
            <a:r>
              <a:rPr lang="en-US" sz="2400" dirty="0" smtClean="0"/>
              <a:t>International </a:t>
            </a:r>
            <a:r>
              <a:rPr lang="en-US" sz="2400" dirty="0"/>
              <a:t>stated that it would sell its </a:t>
            </a:r>
            <a:r>
              <a:rPr lang="en-US" sz="2400" dirty="0" smtClean="0"/>
              <a:t>88.86% </a:t>
            </a:r>
            <a:r>
              <a:rPr lang="en-US" sz="2400" dirty="0"/>
              <a:t>stake in Paktel to China Mobile for $284 million, which includes the repayment of intercompany debt. </a:t>
            </a:r>
            <a:endParaRPr lang="en-US" sz="2400" dirty="0" smtClean="0"/>
          </a:p>
          <a:p>
            <a:pPr algn="just"/>
            <a:r>
              <a:rPr lang="en-US" sz="2400" dirty="0" smtClean="0"/>
              <a:t>On </a:t>
            </a:r>
            <a:r>
              <a:rPr lang="en-US" sz="2400" dirty="0"/>
              <a:t>4 May 2007, Paktel Limited was renamed to China Mobile Pakistan. On May 16, 2007 China Mobile announced that it had increased its stake in CMPak to 100%.</a:t>
            </a:r>
          </a:p>
          <a:p>
            <a:pPr algn="just"/>
            <a:r>
              <a:rPr lang="en-US" sz="2400" dirty="0"/>
              <a:t>China Mobile Pakistan continued to operator under Paktel brand until March 31, 2007. </a:t>
            </a:r>
            <a:endParaRPr lang="en-US" sz="2400" dirty="0" smtClean="0"/>
          </a:p>
          <a:p>
            <a:pPr algn="just"/>
            <a:r>
              <a:rPr lang="en-US" sz="2400" dirty="0" smtClean="0"/>
              <a:t>PTA said </a:t>
            </a:r>
            <a:r>
              <a:rPr lang="en-US" sz="2400" dirty="0"/>
              <a:t>that it might resolve the frequency issue with China Mobile, as it was one of the main reason for pullout by Millicom </a:t>
            </a:r>
            <a:r>
              <a:rPr lang="en-US" sz="2400" dirty="0" smtClean="0"/>
              <a:t>International. </a:t>
            </a:r>
          </a:p>
          <a:p>
            <a:pPr algn="just"/>
            <a:r>
              <a:rPr lang="en-US" sz="2400" dirty="0" smtClean="0"/>
              <a:t>According </a:t>
            </a:r>
            <a:r>
              <a:rPr lang="en-US" sz="2400" dirty="0"/>
              <a:t>to the statistics from the </a:t>
            </a:r>
            <a:r>
              <a:rPr lang="en-US" sz="2400" dirty="0" smtClean="0"/>
              <a:t>PTA, </a:t>
            </a:r>
            <a:r>
              <a:rPr lang="en-US" sz="2400" dirty="0"/>
              <a:t>Paktel had 2.145 million customers at the end of February 2008.</a:t>
            </a:r>
          </a:p>
          <a:p>
            <a:pPr algn="just"/>
            <a:r>
              <a:rPr lang="en-US" sz="2400" dirty="0"/>
              <a:t>On April 1, 2008, Paktel was rebranded to Zong. </a:t>
            </a:r>
            <a:r>
              <a:rPr lang="en-US" sz="2400" dirty="0" smtClean="0"/>
              <a:t>CMPak organized </a:t>
            </a:r>
            <a:r>
              <a:rPr lang="en-US" sz="2400" dirty="0"/>
              <a:t>a launch event on April 5.</a:t>
            </a:r>
          </a:p>
          <a:p>
            <a:pPr algn="just"/>
            <a:endParaRPr lang="en-US" dirty="0"/>
          </a:p>
        </p:txBody>
      </p:sp>
    </p:spTree>
    <p:extLst>
      <p:ext uri="{BB962C8B-B14F-4D97-AF65-F5344CB8AC3E}">
        <p14:creationId xmlns:p14="http://schemas.microsoft.com/office/powerpoint/2010/main" val="40603216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b="1" dirty="0"/>
              <a:t>China Mobile Pakistan </a:t>
            </a:r>
            <a:r>
              <a:rPr lang="en-US" b="1" dirty="0" smtClean="0"/>
              <a:t/>
            </a:r>
            <a:br>
              <a:rPr lang="en-US" b="1" dirty="0" smtClean="0"/>
            </a:br>
            <a:r>
              <a:rPr lang="en-US" b="1" dirty="0" smtClean="0"/>
              <a:t>(</a:t>
            </a:r>
            <a:r>
              <a:rPr lang="en-US" b="1" dirty="0"/>
              <a:t>CMPak) or Paktel </a:t>
            </a:r>
            <a:r>
              <a:rPr lang="en-US" b="1" dirty="0" smtClean="0"/>
              <a:t>Limited</a:t>
            </a:r>
            <a:endParaRPr lang="en-US" dirty="0"/>
          </a:p>
        </p:txBody>
      </p:sp>
      <p:sp>
        <p:nvSpPr>
          <p:cNvPr id="3" name="Content Placeholder 2"/>
          <p:cNvSpPr>
            <a:spLocks noGrp="1"/>
          </p:cNvSpPr>
          <p:nvPr>
            <p:ph sz="quarter" idx="13"/>
          </p:nvPr>
        </p:nvSpPr>
        <p:spPr/>
        <p:txBody>
          <a:bodyPr anchor="ctr">
            <a:normAutofit fontScale="92500"/>
          </a:bodyPr>
          <a:lstStyle/>
          <a:p>
            <a:r>
              <a:rPr lang="en-US" sz="2100" dirty="0"/>
              <a:t>CMPak or Paktel Limited formed in 1990 is a 100% subsidiary of China Mobile. </a:t>
            </a:r>
            <a:endParaRPr lang="en-US" sz="2100" dirty="0" smtClean="0"/>
          </a:p>
          <a:p>
            <a:r>
              <a:rPr lang="en-US" sz="2100" dirty="0" smtClean="0"/>
              <a:t>The </a:t>
            </a:r>
            <a:r>
              <a:rPr lang="en-US" sz="2100" dirty="0"/>
              <a:t>pioneering oversea setup of China Mobile came through acquisition from a license from </a:t>
            </a:r>
            <a:r>
              <a:rPr lang="en-US" sz="2100" dirty="0" smtClean="0"/>
              <a:t>Millicom </a:t>
            </a:r>
            <a:r>
              <a:rPr lang="en-US" sz="2100" dirty="0"/>
              <a:t>to operate a GSM network in Pakistan, granted license to carry out cellular phone services in Pakistan, set up by Cable &amp; Wireless. </a:t>
            </a:r>
            <a:endParaRPr lang="en-US" sz="2100" dirty="0" smtClean="0"/>
          </a:p>
          <a:p>
            <a:r>
              <a:rPr lang="en-US" sz="2100" dirty="0" smtClean="0"/>
              <a:t>It </a:t>
            </a:r>
            <a:r>
              <a:rPr lang="en-US" sz="2100" dirty="0"/>
              <a:t>is determined to make its mark in the Pakistani market and to change the way people communicate. It markets its products under the brand name "ZONG”. </a:t>
            </a:r>
            <a:endParaRPr lang="en-US" sz="2100" dirty="0" smtClean="0"/>
          </a:p>
          <a:p>
            <a:r>
              <a:rPr lang="en-US" sz="2100" dirty="0" smtClean="0"/>
              <a:t>Currently</a:t>
            </a:r>
            <a:r>
              <a:rPr lang="en-US" sz="2100" dirty="0"/>
              <a:t>, 4G coverage extends to over 100 cities of Pakistan and this number is increasing day by day. </a:t>
            </a:r>
            <a:endParaRPr lang="en-US" sz="2100" dirty="0" smtClean="0"/>
          </a:p>
          <a:p>
            <a:r>
              <a:rPr lang="en-US" sz="2100" dirty="0" smtClean="0"/>
              <a:t>CMPak </a:t>
            </a:r>
            <a:r>
              <a:rPr lang="en-US" sz="2100" dirty="0"/>
              <a:t>has the highest number of 4G sites in the highest number of cities which testifies </a:t>
            </a:r>
            <a:r>
              <a:rPr lang="en-US" sz="2100" dirty="0" smtClean="0"/>
              <a:t>their </a:t>
            </a:r>
            <a:r>
              <a:rPr lang="en-US" sz="2100" dirty="0"/>
              <a:t>commitment to provide a stable, affordable and reliable network to the customers.</a:t>
            </a:r>
          </a:p>
          <a:p>
            <a:endParaRPr lang="en-US" dirty="0"/>
          </a:p>
        </p:txBody>
      </p:sp>
      <p:pic>
        <p:nvPicPr>
          <p:cNvPr id="4" name="Picture 3" descr="E:\Shahrukh\Pictures\China-Mobile-Logo-2013.png"/>
          <p:cNvPicPr/>
          <p:nvPr/>
        </p:nvPicPr>
        <p:blipFill rotWithShape="1">
          <a:blip r:embed="rId2">
            <a:extLst>
              <a:ext uri="{28A0092B-C50C-407E-A947-70E740481C1C}">
                <a14:useLocalDpi xmlns:a14="http://schemas.microsoft.com/office/drawing/2010/main" val="0"/>
              </a:ext>
            </a:extLst>
          </a:blip>
          <a:srcRect l="13280" t="31250" r="7812" b="32292"/>
          <a:stretch/>
        </p:blipFill>
        <p:spPr bwMode="auto">
          <a:xfrm>
            <a:off x="5943600" y="152400"/>
            <a:ext cx="2438400" cy="129540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6932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ZONG</a:t>
            </a:r>
            <a:endParaRPr lang="en-US" dirty="0"/>
          </a:p>
        </p:txBody>
      </p:sp>
      <p:sp>
        <p:nvSpPr>
          <p:cNvPr id="3" name="Content Placeholder 2"/>
          <p:cNvSpPr>
            <a:spLocks noGrp="1"/>
          </p:cNvSpPr>
          <p:nvPr>
            <p:ph sz="quarter" idx="13"/>
          </p:nvPr>
        </p:nvSpPr>
        <p:spPr>
          <a:xfrm>
            <a:off x="609600" y="1295400"/>
            <a:ext cx="7924800" cy="4114800"/>
          </a:xfrm>
        </p:spPr>
        <p:txBody>
          <a:bodyPr anchor="ctr">
            <a:normAutofit/>
          </a:bodyPr>
          <a:lstStyle/>
          <a:p>
            <a:pPr marL="0" indent="0" algn="just">
              <a:buNone/>
            </a:pPr>
            <a:r>
              <a:rPr lang="en-US" sz="2800" b="1" dirty="0"/>
              <a:t>Vision</a:t>
            </a:r>
          </a:p>
          <a:p>
            <a:pPr marL="0" indent="0" algn="just">
              <a:buNone/>
            </a:pPr>
            <a:r>
              <a:rPr lang="en-US" sz="2400" dirty="0"/>
              <a:t>Become an </a:t>
            </a:r>
            <a:r>
              <a:rPr lang="en-US" sz="2400" dirty="0" smtClean="0"/>
              <a:t>indispensable (absolutely necessary) digital </a:t>
            </a:r>
            <a:r>
              <a:rPr lang="en-US" sz="2400" dirty="0"/>
              <a:t>life partner.</a:t>
            </a:r>
          </a:p>
          <a:p>
            <a:pPr marL="0" indent="0" algn="just">
              <a:buNone/>
            </a:pPr>
            <a:r>
              <a:rPr lang="en-US" sz="2800" b="1" dirty="0"/>
              <a:t>Mission</a:t>
            </a:r>
          </a:p>
          <a:p>
            <a:pPr marL="0" indent="0" algn="just">
              <a:buNone/>
            </a:pPr>
            <a:r>
              <a:rPr lang="en-US" sz="2400" dirty="0"/>
              <a:t>To lead the future innovatively through:</a:t>
            </a:r>
          </a:p>
          <a:p>
            <a:pPr lvl="0" algn="just"/>
            <a:r>
              <a:rPr lang="en-US" sz="2400" dirty="0"/>
              <a:t>Customer </a:t>
            </a:r>
            <a:r>
              <a:rPr lang="en-US" sz="2400" dirty="0" smtClean="0"/>
              <a:t>Centricity (central importance) </a:t>
            </a:r>
            <a:endParaRPr lang="en-US" sz="2400" dirty="0"/>
          </a:p>
          <a:p>
            <a:pPr lvl="0" algn="just"/>
            <a:r>
              <a:rPr lang="en-US" sz="2400" dirty="0"/>
              <a:t>Boundary less </a:t>
            </a:r>
            <a:r>
              <a:rPr lang="en-US" sz="2400" dirty="0" smtClean="0"/>
              <a:t>Team</a:t>
            </a:r>
            <a:endParaRPr lang="en-US" sz="2400" dirty="0"/>
          </a:p>
        </p:txBody>
      </p:sp>
      <p:pic>
        <p:nvPicPr>
          <p:cNvPr id="1026" name="Picture 2" descr="Image result for zong 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1200" y="457200"/>
            <a:ext cx="2740925"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66582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Product and services</a:t>
            </a:r>
            <a:endParaRPr lang="en-US" dirty="0"/>
          </a:p>
        </p:txBody>
      </p:sp>
      <p:sp>
        <p:nvSpPr>
          <p:cNvPr id="3" name="Content Placeholder 2"/>
          <p:cNvSpPr>
            <a:spLocks noGrp="1"/>
          </p:cNvSpPr>
          <p:nvPr>
            <p:ph sz="quarter" idx="13"/>
          </p:nvPr>
        </p:nvSpPr>
        <p:spPr>
          <a:xfrm>
            <a:off x="609600" y="1219200"/>
            <a:ext cx="7924800" cy="4114800"/>
          </a:xfrm>
        </p:spPr>
        <p:txBody>
          <a:bodyPr anchor="ctr"/>
          <a:lstStyle/>
          <a:p>
            <a:pPr marL="0" indent="0">
              <a:buNone/>
            </a:pPr>
            <a:r>
              <a:rPr lang="en-US" sz="2000" b="1" dirty="0" smtClean="0"/>
              <a:t>Prepaid Packages</a:t>
            </a:r>
          </a:p>
          <a:p>
            <a:r>
              <a:rPr lang="en-US" dirty="0" smtClean="0"/>
              <a:t>ZONG 65</a:t>
            </a:r>
          </a:p>
          <a:p>
            <a:r>
              <a:rPr lang="en-US" dirty="0" smtClean="0"/>
              <a:t>12 Aanay package</a:t>
            </a:r>
          </a:p>
          <a:p>
            <a:r>
              <a:rPr lang="en-US" dirty="0" smtClean="0"/>
              <a:t>50 paisa/ call (8 Aanay)</a:t>
            </a:r>
          </a:p>
          <a:p>
            <a:r>
              <a:rPr lang="en-US" dirty="0" smtClean="0"/>
              <a:t>ZONG super free number</a:t>
            </a:r>
          </a:p>
          <a:p>
            <a:r>
              <a:rPr lang="en-US" dirty="0" smtClean="0"/>
              <a:t>Break time offer</a:t>
            </a:r>
          </a:p>
          <a:p>
            <a:r>
              <a:rPr lang="en-US" dirty="0" smtClean="0"/>
              <a:t>Aik second package</a:t>
            </a:r>
          </a:p>
          <a:p>
            <a:r>
              <a:rPr lang="en-US" dirty="0" smtClean="0"/>
              <a:t>Unlimited SMS package</a:t>
            </a:r>
          </a:p>
        </p:txBody>
      </p:sp>
      <p:pic>
        <p:nvPicPr>
          <p:cNvPr id="4" name="Picture 2" descr="Image result for zong 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1200" y="457200"/>
            <a:ext cx="2740925"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62219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cap="none" dirty="0" smtClean="0"/>
              <a:t>Cont.</a:t>
            </a:r>
            <a:endParaRPr lang="en-US" cap="none" dirty="0"/>
          </a:p>
        </p:txBody>
      </p:sp>
      <p:sp>
        <p:nvSpPr>
          <p:cNvPr id="3" name="Content Placeholder 2"/>
          <p:cNvSpPr>
            <a:spLocks noGrp="1"/>
          </p:cNvSpPr>
          <p:nvPr>
            <p:ph sz="quarter" idx="13"/>
          </p:nvPr>
        </p:nvSpPr>
        <p:spPr>
          <a:xfrm>
            <a:off x="609600" y="1219200"/>
            <a:ext cx="7924800" cy="4495800"/>
          </a:xfrm>
        </p:spPr>
        <p:txBody>
          <a:bodyPr/>
          <a:lstStyle/>
          <a:p>
            <a:pPr marL="0" indent="0">
              <a:buNone/>
            </a:pPr>
            <a:r>
              <a:rPr lang="en-US" sz="2000" b="1" dirty="0" smtClean="0"/>
              <a:t>Postpaid Packages</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66021313"/>
              </p:ext>
            </p:extLst>
          </p:nvPr>
        </p:nvGraphicFramePr>
        <p:xfrm>
          <a:off x="1447800" y="1600200"/>
          <a:ext cx="6282283" cy="4730232"/>
        </p:xfrm>
        <a:graphic>
          <a:graphicData uri="http://schemas.openxmlformats.org/drawingml/2006/table">
            <a:tbl>
              <a:tblPr firstRow="1" firstCol="1" bandRow="1">
                <a:tableStyleId>{5202B0CA-FC54-4496-8BCA-5EF66A818D29}</a:tableStyleId>
              </a:tblPr>
              <a:tblGrid>
                <a:gridCol w="3435624"/>
                <a:gridCol w="1034463"/>
                <a:gridCol w="453049"/>
                <a:gridCol w="453049"/>
                <a:gridCol w="453049"/>
                <a:gridCol w="453049"/>
              </a:tblGrid>
              <a:tr h="369172">
                <a:tc>
                  <a:txBody>
                    <a:bodyPr/>
                    <a:lstStyle/>
                    <a:p>
                      <a:endParaRPr lang="en-US" sz="1400" dirty="0"/>
                    </a:p>
                  </a:txBody>
                  <a:tcPr marL="0" marR="0" marT="75508" marB="0" anchor="ctr"/>
                </a:tc>
                <a:tc>
                  <a:txBody>
                    <a:bodyPr/>
                    <a:lstStyle/>
                    <a:p>
                      <a:endParaRPr lang="en-US" sz="1400" dirty="0"/>
                    </a:p>
                  </a:txBody>
                  <a:tcPr marL="72488" marR="72488" marT="36244" marB="36244"/>
                </a:tc>
                <a:tc>
                  <a:txBody>
                    <a:bodyPr/>
                    <a:lstStyle/>
                    <a:p>
                      <a:endParaRPr lang="en-US" sz="1400" dirty="0"/>
                    </a:p>
                  </a:txBody>
                  <a:tcPr marL="72488" marR="72488" marT="36244" marB="36244"/>
                </a:tc>
                <a:tc>
                  <a:txBody>
                    <a:bodyPr/>
                    <a:lstStyle/>
                    <a:p>
                      <a:endParaRPr lang="en-US" sz="1400" dirty="0"/>
                    </a:p>
                  </a:txBody>
                  <a:tcPr marL="72488" marR="72488" marT="36244" marB="36244"/>
                </a:tc>
                <a:tc>
                  <a:txBody>
                    <a:bodyPr/>
                    <a:lstStyle/>
                    <a:p>
                      <a:endParaRPr lang="en-US" sz="1400" dirty="0"/>
                    </a:p>
                  </a:txBody>
                  <a:tcPr marL="72488" marR="72488" marT="36244" marB="36244"/>
                </a:tc>
                <a:tc>
                  <a:txBody>
                    <a:bodyPr/>
                    <a:lstStyle/>
                    <a:p>
                      <a:endParaRPr lang="en-US" sz="1400" dirty="0"/>
                    </a:p>
                  </a:txBody>
                  <a:tcPr marL="72488" marR="72488" marT="36244" marB="36244"/>
                </a:tc>
              </a:tr>
              <a:tr h="279380">
                <a:tc>
                  <a:txBody>
                    <a:bodyPr/>
                    <a:lstStyle/>
                    <a:p>
                      <a:pPr marL="0" marR="0" algn="just">
                        <a:lnSpc>
                          <a:spcPct val="115000"/>
                        </a:lnSpc>
                        <a:spcBef>
                          <a:spcPts val="0"/>
                        </a:spcBef>
                        <a:spcAft>
                          <a:spcPts val="0"/>
                        </a:spcAft>
                      </a:pPr>
                      <a:r>
                        <a:rPr lang="en-US" sz="1000" dirty="0">
                          <a:effectLst/>
                        </a:rPr>
                        <a:t>Line Rent (Rs)</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100</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300</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600</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1200</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1000"/>
                        </a:spcAft>
                      </a:pPr>
                      <a:r>
                        <a:rPr lang="en-US" sz="1000" dirty="0">
                          <a:effectLst/>
                        </a:rPr>
                        <a:t>2000</a:t>
                      </a:r>
                      <a:endParaRPr lang="en-US" sz="900" dirty="0">
                        <a:effectLst/>
                        <a:latin typeface="Calibri"/>
                        <a:ea typeface="Calibri"/>
                        <a:cs typeface="Times New Roman"/>
                      </a:endParaRPr>
                    </a:p>
                  </a:txBody>
                  <a:tcPr marL="60407" marR="0" marT="0" marB="0" anchor="ctr"/>
                </a:tc>
              </a:tr>
              <a:tr h="166722">
                <a:tc>
                  <a:txBody>
                    <a:bodyPr/>
                    <a:lstStyle/>
                    <a:p>
                      <a:pPr marL="0" marR="0" algn="just">
                        <a:lnSpc>
                          <a:spcPct val="115000"/>
                        </a:lnSpc>
                        <a:spcBef>
                          <a:spcPts val="0"/>
                        </a:spcBef>
                        <a:spcAft>
                          <a:spcPts val="0"/>
                        </a:spcAft>
                      </a:pPr>
                      <a:r>
                        <a:rPr lang="en-US" sz="1000" dirty="0">
                          <a:effectLst/>
                        </a:rPr>
                        <a:t>On-Net Calls Airtime</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0.5 </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0.45 </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0.375 </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0.3 </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0.1</a:t>
                      </a:r>
                      <a:endParaRPr lang="en-US" sz="900" dirty="0">
                        <a:effectLst/>
                        <a:latin typeface="Calibri"/>
                        <a:ea typeface="Calibri"/>
                        <a:cs typeface="Times New Roman"/>
                      </a:endParaRPr>
                    </a:p>
                  </a:txBody>
                  <a:tcPr marL="60407" marR="0" marT="0" marB="0" anchor="ctr"/>
                </a:tc>
              </a:tr>
              <a:tr h="166722">
                <a:tc>
                  <a:txBody>
                    <a:bodyPr/>
                    <a:lstStyle/>
                    <a:p>
                      <a:pPr marL="0" marR="0" algn="just">
                        <a:lnSpc>
                          <a:spcPct val="115000"/>
                        </a:lnSpc>
                        <a:spcBef>
                          <a:spcPts val="0"/>
                        </a:spcBef>
                        <a:spcAft>
                          <a:spcPts val="0"/>
                        </a:spcAft>
                      </a:pPr>
                      <a:r>
                        <a:rPr lang="en-US" sz="1000" dirty="0">
                          <a:effectLst/>
                        </a:rPr>
                        <a:t>Off-Net Calls Airtime</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0.5</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0.45 </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0.375 </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0.3 </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0.2</a:t>
                      </a:r>
                      <a:endParaRPr lang="en-US" sz="900" dirty="0">
                        <a:effectLst/>
                        <a:latin typeface="Calibri"/>
                        <a:ea typeface="Calibri"/>
                        <a:cs typeface="Times New Roman"/>
                      </a:endParaRPr>
                    </a:p>
                  </a:txBody>
                  <a:tcPr marL="60407" marR="0" marT="0" marB="0" anchor="ctr"/>
                </a:tc>
              </a:tr>
              <a:tr h="166722">
                <a:tc>
                  <a:txBody>
                    <a:bodyPr/>
                    <a:lstStyle/>
                    <a:p>
                      <a:pPr marL="0" marR="0" algn="just">
                        <a:lnSpc>
                          <a:spcPct val="115000"/>
                        </a:lnSpc>
                        <a:spcBef>
                          <a:spcPts val="0"/>
                        </a:spcBef>
                        <a:spcAft>
                          <a:spcPts val="0"/>
                        </a:spcAft>
                      </a:pPr>
                      <a:r>
                        <a:rPr lang="en-US" sz="1000" dirty="0">
                          <a:effectLst/>
                        </a:rPr>
                        <a:t>FNF</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0.4</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0.3 </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0.2 </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NA</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N/A</a:t>
                      </a:r>
                      <a:endParaRPr lang="en-US" sz="900" dirty="0">
                        <a:effectLst/>
                        <a:latin typeface="Calibri"/>
                        <a:ea typeface="Calibri"/>
                        <a:cs typeface="Times New Roman"/>
                      </a:endParaRPr>
                    </a:p>
                  </a:txBody>
                  <a:tcPr marL="60407" marR="0" marT="0" marB="0" anchor="ctr"/>
                </a:tc>
              </a:tr>
              <a:tr h="166722">
                <a:tc>
                  <a:txBody>
                    <a:bodyPr/>
                    <a:lstStyle/>
                    <a:p>
                      <a:pPr marL="0" marR="0" algn="just">
                        <a:lnSpc>
                          <a:spcPct val="115000"/>
                        </a:lnSpc>
                        <a:spcBef>
                          <a:spcPts val="0"/>
                        </a:spcBef>
                        <a:spcAft>
                          <a:spcPts val="0"/>
                        </a:spcAft>
                      </a:pPr>
                      <a:r>
                        <a:rPr lang="en-US" sz="1000" dirty="0">
                          <a:effectLst/>
                        </a:rPr>
                        <a:t>Spouse Number </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N/A</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N/A</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N/A</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Free</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N/A</a:t>
                      </a:r>
                      <a:endParaRPr lang="en-US" sz="900" dirty="0">
                        <a:effectLst/>
                        <a:latin typeface="Calibri"/>
                        <a:ea typeface="Calibri"/>
                        <a:cs typeface="Times New Roman"/>
                      </a:endParaRPr>
                    </a:p>
                  </a:txBody>
                  <a:tcPr marL="60407" marR="0" marT="0" marB="0" anchor="ctr"/>
                </a:tc>
              </a:tr>
              <a:tr h="166722">
                <a:tc>
                  <a:txBody>
                    <a:bodyPr/>
                    <a:lstStyle/>
                    <a:p>
                      <a:pPr marL="0" marR="0" algn="just">
                        <a:lnSpc>
                          <a:spcPct val="115000"/>
                        </a:lnSpc>
                        <a:spcBef>
                          <a:spcPts val="0"/>
                        </a:spcBef>
                        <a:spcAft>
                          <a:spcPts val="0"/>
                        </a:spcAft>
                      </a:pPr>
                      <a:r>
                        <a:rPr lang="en-US" sz="1000" dirty="0">
                          <a:effectLst/>
                        </a:rPr>
                        <a:t>Free SMS (On &amp; Off-Net)</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20 </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60 </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100 </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150 </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300</a:t>
                      </a:r>
                      <a:endParaRPr lang="en-US" sz="900" dirty="0">
                        <a:effectLst/>
                        <a:latin typeface="Calibri"/>
                        <a:ea typeface="Calibri"/>
                        <a:cs typeface="Times New Roman"/>
                      </a:endParaRPr>
                    </a:p>
                  </a:txBody>
                  <a:tcPr marL="60407" marR="0" marT="0" marB="0" anchor="ctr"/>
                </a:tc>
              </a:tr>
              <a:tr h="166722">
                <a:tc>
                  <a:txBody>
                    <a:bodyPr/>
                    <a:lstStyle/>
                    <a:p>
                      <a:pPr marL="0" marR="0" algn="just">
                        <a:lnSpc>
                          <a:spcPct val="115000"/>
                        </a:lnSpc>
                        <a:spcBef>
                          <a:spcPts val="0"/>
                        </a:spcBef>
                        <a:spcAft>
                          <a:spcPts val="0"/>
                        </a:spcAft>
                      </a:pPr>
                      <a:r>
                        <a:rPr lang="en-US" sz="1000" dirty="0">
                          <a:effectLst/>
                        </a:rPr>
                        <a:t>SMS Rate</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1</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1</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1</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1</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1</a:t>
                      </a:r>
                      <a:endParaRPr lang="en-US" sz="900" dirty="0">
                        <a:effectLst/>
                        <a:latin typeface="Calibri"/>
                        <a:ea typeface="Calibri"/>
                        <a:cs typeface="Times New Roman"/>
                      </a:endParaRPr>
                    </a:p>
                  </a:txBody>
                  <a:tcPr marL="60407" marR="0" marT="0" marB="0" anchor="ctr"/>
                </a:tc>
              </a:tr>
              <a:tr h="166722">
                <a:tc>
                  <a:txBody>
                    <a:bodyPr/>
                    <a:lstStyle/>
                    <a:p>
                      <a:pPr marL="0" marR="0" algn="just">
                        <a:lnSpc>
                          <a:spcPct val="115000"/>
                        </a:lnSpc>
                        <a:spcBef>
                          <a:spcPts val="0"/>
                        </a:spcBef>
                        <a:spcAft>
                          <a:spcPts val="0"/>
                        </a:spcAft>
                      </a:pPr>
                      <a:r>
                        <a:rPr lang="en-US" sz="1000" dirty="0">
                          <a:effectLst/>
                        </a:rPr>
                        <a:t>GPRS</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15</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15</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15</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15</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15</a:t>
                      </a:r>
                      <a:endParaRPr lang="en-US" sz="900" dirty="0">
                        <a:effectLst/>
                        <a:latin typeface="Calibri"/>
                        <a:ea typeface="Calibri"/>
                        <a:cs typeface="Times New Roman"/>
                      </a:endParaRPr>
                    </a:p>
                  </a:txBody>
                  <a:tcPr marL="60407" marR="0" marT="0" marB="0" anchor="ctr"/>
                </a:tc>
              </a:tr>
              <a:tr h="166722">
                <a:tc>
                  <a:txBody>
                    <a:bodyPr/>
                    <a:lstStyle/>
                    <a:p>
                      <a:pPr>
                        <a:lnSpc>
                          <a:spcPct val="115000"/>
                        </a:lnSpc>
                      </a:pPr>
                      <a:endParaRPr lang="en-US" sz="900" dirty="0">
                        <a:effectLst/>
                        <a:latin typeface="Calibri"/>
                        <a:cs typeface="Times New Roman"/>
                      </a:endParaRPr>
                    </a:p>
                  </a:txBody>
                  <a:tcPr marL="0" marR="0" marT="0" marB="0" anchor="ctr"/>
                </a:tc>
                <a:tc>
                  <a:txBody>
                    <a:bodyPr/>
                    <a:lstStyle/>
                    <a:p>
                      <a:pPr marL="0" marR="0" algn="just">
                        <a:lnSpc>
                          <a:spcPct val="115000"/>
                        </a:lnSpc>
                        <a:spcBef>
                          <a:spcPts val="0"/>
                        </a:spcBef>
                        <a:spcAft>
                          <a:spcPts val="0"/>
                        </a:spcAft>
                      </a:pPr>
                      <a:r>
                        <a:rPr lang="en-US" sz="1000" dirty="0">
                          <a:effectLst/>
                        </a:rPr>
                        <a:t> </a:t>
                      </a:r>
                      <a:endParaRPr lang="en-US" sz="900" dirty="0">
                        <a:effectLst/>
                        <a:latin typeface="Calibri"/>
                        <a:ea typeface="Calibri"/>
                        <a:cs typeface="Times New Roman"/>
                      </a:endParaRPr>
                    </a:p>
                  </a:txBody>
                  <a:tcPr marL="0" marR="0" marT="0" marB="0" anchor="ctr"/>
                </a:tc>
                <a:tc>
                  <a:txBody>
                    <a:bodyPr/>
                    <a:lstStyle/>
                    <a:p>
                      <a:pPr marL="0" marR="0" algn="just">
                        <a:lnSpc>
                          <a:spcPct val="115000"/>
                        </a:lnSpc>
                        <a:spcBef>
                          <a:spcPts val="0"/>
                        </a:spcBef>
                        <a:spcAft>
                          <a:spcPts val="0"/>
                        </a:spcAft>
                      </a:pPr>
                      <a:r>
                        <a:rPr lang="en-US" sz="1000" dirty="0">
                          <a:effectLst/>
                        </a:rPr>
                        <a:t> </a:t>
                      </a:r>
                      <a:endParaRPr lang="en-US" sz="900" dirty="0">
                        <a:effectLst/>
                        <a:latin typeface="Calibri"/>
                        <a:ea typeface="Calibri"/>
                        <a:cs typeface="Times New Roman"/>
                      </a:endParaRPr>
                    </a:p>
                  </a:txBody>
                  <a:tcPr marL="0" marR="0" marT="0" marB="0" anchor="ctr"/>
                </a:tc>
                <a:tc>
                  <a:txBody>
                    <a:bodyPr/>
                    <a:lstStyle/>
                    <a:p>
                      <a:pPr marL="0" marR="0" algn="just">
                        <a:lnSpc>
                          <a:spcPct val="115000"/>
                        </a:lnSpc>
                        <a:spcBef>
                          <a:spcPts val="0"/>
                        </a:spcBef>
                        <a:spcAft>
                          <a:spcPts val="0"/>
                        </a:spcAft>
                      </a:pPr>
                      <a:r>
                        <a:rPr lang="en-US" sz="1000" dirty="0">
                          <a:effectLst/>
                        </a:rPr>
                        <a:t> </a:t>
                      </a:r>
                      <a:endParaRPr lang="en-US" sz="900" dirty="0">
                        <a:effectLst/>
                        <a:latin typeface="Calibri"/>
                        <a:ea typeface="Calibri"/>
                        <a:cs typeface="Times New Roman"/>
                      </a:endParaRPr>
                    </a:p>
                  </a:txBody>
                  <a:tcPr marL="0" marR="0" marT="0" marB="0" anchor="ctr"/>
                </a:tc>
                <a:tc>
                  <a:txBody>
                    <a:bodyPr/>
                    <a:lstStyle/>
                    <a:p>
                      <a:pPr marL="0" marR="0" algn="just">
                        <a:lnSpc>
                          <a:spcPct val="115000"/>
                        </a:lnSpc>
                        <a:spcBef>
                          <a:spcPts val="0"/>
                        </a:spcBef>
                        <a:spcAft>
                          <a:spcPts val="0"/>
                        </a:spcAft>
                      </a:pPr>
                      <a:r>
                        <a:rPr lang="en-US" sz="1000" dirty="0">
                          <a:effectLst/>
                        </a:rPr>
                        <a:t> </a:t>
                      </a:r>
                      <a:endParaRPr lang="en-US" sz="900" dirty="0">
                        <a:effectLst/>
                        <a:latin typeface="Calibri"/>
                        <a:ea typeface="Calibri"/>
                        <a:cs typeface="Times New Roman"/>
                      </a:endParaRPr>
                    </a:p>
                  </a:txBody>
                  <a:tcPr marL="0" marR="0" marT="0" marB="0" anchor="ctr"/>
                </a:tc>
                <a:tc>
                  <a:txBody>
                    <a:bodyPr/>
                    <a:lstStyle/>
                    <a:p>
                      <a:pPr marL="0" marR="0" algn="just">
                        <a:lnSpc>
                          <a:spcPct val="115000"/>
                        </a:lnSpc>
                        <a:spcBef>
                          <a:spcPts val="0"/>
                        </a:spcBef>
                        <a:spcAft>
                          <a:spcPts val="0"/>
                        </a:spcAft>
                      </a:pPr>
                      <a:r>
                        <a:rPr lang="en-US" sz="1000" dirty="0">
                          <a:effectLst/>
                        </a:rPr>
                        <a:t> </a:t>
                      </a:r>
                      <a:endParaRPr lang="en-US" sz="900" dirty="0">
                        <a:effectLst/>
                        <a:latin typeface="Calibri"/>
                        <a:ea typeface="Calibri"/>
                        <a:cs typeface="Times New Roman"/>
                      </a:endParaRPr>
                    </a:p>
                  </a:txBody>
                  <a:tcPr marL="0" marR="0" marT="0" marB="0" anchor="ctr"/>
                </a:tc>
              </a:tr>
              <a:tr h="166722">
                <a:tc>
                  <a:txBody>
                    <a:bodyPr/>
                    <a:lstStyle/>
                    <a:p>
                      <a:pPr marL="0" marR="0" algn="just">
                        <a:lnSpc>
                          <a:spcPct val="115000"/>
                        </a:lnSpc>
                        <a:spcBef>
                          <a:spcPts val="0"/>
                        </a:spcBef>
                        <a:spcAft>
                          <a:spcPts val="0"/>
                        </a:spcAft>
                      </a:pPr>
                      <a:r>
                        <a:rPr lang="en-US" sz="1000" dirty="0">
                          <a:effectLst/>
                        </a:rPr>
                        <a:t>Free Minutes Break Up</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100</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300</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600</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1,200</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6,800</a:t>
                      </a:r>
                      <a:endParaRPr lang="en-US" sz="900" dirty="0">
                        <a:effectLst/>
                        <a:latin typeface="Calibri"/>
                        <a:ea typeface="Calibri"/>
                        <a:cs typeface="Times New Roman"/>
                      </a:endParaRPr>
                    </a:p>
                  </a:txBody>
                  <a:tcPr marL="60407" marR="0" marT="0" marB="0" anchor="ctr"/>
                </a:tc>
              </a:tr>
              <a:tr h="166722">
                <a:tc>
                  <a:txBody>
                    <a:bodyPr/>
                    <a:lstStyle/>
                    <a:p>
                      <a:pPr marL="0" marR="0" algn="just">
                        <a:lnSpc>
                          <a:spcPct val="115000"/>
                        </a:lnSpc>
                        <a:spcBef>
                          <a:spcPts val="0"/>
                        </a:spcBef>
                        <a:spcAft>
                          <a:spcPts val="0"/>
                        </a:spcAft>
                      </a:pPr>
                      <a:r>
                        <a:rPr lang="en-US" sz="1000" dirty="0">
                          <a:effectLst/>
                        </a:rPr>
                        <a:t>On-Net</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60</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180</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360</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720</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6,000</a:t>
                      </a:r>
                      <a:endParaRPr lang="en-US" sz="900" dirty="0">
                        <a:effectLst/>
                        <a:latin typeface="Calibri"/>
                        <a:ea typeface="Calibri"/>
                        <a:cs typeface="Times New Roman"/>
                      </a:endParaRPr>
                    </a:p>
                  </a:txBody>
                  <a:tcPr marL="60407" marR="0" marT="0" marB="0" anchor="ctr"/>
                </a:tc>
              </a:tr>
              <a:tr h="166722">
                <a:tc>
                  <a:txBody>
                    <a:bodyPr/>
                    <a:lstStyle/>
                    <a:p>
                      <a:pPr marL="0" marR="0" algn="just">
                        <a:lnSpc>
                          <a:spcPct val="115000"/>
                        </a:lnSpc>
                        <a:spcBef>
                          <a:spcPts val="0"/>
                        </a:spcBef>
                        <a:spcAft>
                          <a:spcPts val="0"/>
                        </a:spcAft>
                      </a:pPr>
                      <a:r>
                        <a:rPr lang="en-US" sz="1000" dirty="0">
                          <a:effectLst/>
                        </a:rPr>
                        <a:t>Off-Net-PTCL</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20</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60</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120</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240</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400</a:t>
                      </a:r>
                      <a:endParaRPr lang="en-US" sz="900" dirty="0">
                        <a:effectLst/>
                        <a:latin typeface="Calibri"/>
                        <a:ea typeface="Calibri"/>
                        <a:cs typeface="Times New Roman"/>
                      </a:endParaRPr>
                    </a:p>
                  </a:txBody>
                  <a:tcPr marL="60407" marR="0" marT="0" marB="0" anchor="ctr"/>
                </a:tc>
              </a:tr>
              <a:tr h="166722">
                <a:tc>
                  <a:txBody>
                    <a:bodyPr/>
                    <a:lstStyle/>
                    <a:p>
                      <a:pPr marL="0" marR="0" algn="just">
                        <a:lnSpc>
                          <a:spcPct val="115000"/>
                        </a:lnSpc>
                        <a:spcBef>
                          <a:spcPts val="0"/>
                        </a:spcBef>
                        <a:spcAft>
                          <a:spcPts val="0"/>
                        </a:spcAft>
                      </a:pPr>
                      <a:r>
                        <a:rPr lang="en-US" sz="1000" dirty="0">
                          <a:effectLst/>
                        </a:rPr>
                        <a:t>Off-Net-Other Mobile Operator</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20</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60</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120</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240</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400</a:t>
                      </a:r>
                      <a:endParaRPr lang="en-US" sz="900" dirty="0">
                        <a:effectLst/>
                        <a:latin typeface="Calibri"/>
                        <a:ea typeface="Calibri"/>
                        <a:cs typeface="Times New Roman"/>
                      </a:endParaRPr>
                    </a:p>
                  </a:txBody>
                  <a:tcPr marL="60407" marR="0" marT="0" marB="0" anchor="ctr"/>
                </a:tc>
              </a:tr>
              <a:tr h="166722">
                <a:tc>
                  <a:txBody>
                    <a:bodyPr/>
                    <a:lstStyle/>
                    <a:p>
                      <a:pPr marL="0" marR="0" algn="just">
                        <a:lnSpc>
                          <a:spcPct val="115000"/>
                        </a:lnSpc>
                        <a:spcBef>
                          <a:spcPts val="0"/>
                        </a:spcBef>
                        <a:spcAft>
                          <a:spcPts val="0"/>
                        </a:spcAft>
                      </a:pPr>
                      <a:r>
                        <a:rPr lang="en-US" sz="1000" dirty="0">
                          <a:effectLst/>
                        </a:rPr>
                        <a:t>Refundable Security Deposit </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600</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1000</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1500</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2500</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4000</a:t>
                      </a:r>
                      <a:endParaRPr lang="en-US" sz="900" dirty="0">
                        <a:effectLst/>
                        <a:latin typeface="Calibri"/>
                        <a:ea typeface="Calibri"/>
                        <a:cs typeface="Times New Roman"/>
                      </a:endParaRPr>
                    </a:p>
                  </a:txBody>
                  <a:tcPr marL="60407" marR="0" marT="0" marB="0" anchor="ctr"/>
                </a:tc>
              </a:tr>
              <a:tr h="289952">
                <a:tc>
                  <a:txBody>
                    <a:bodyPr/>
                    <a:lstStyle/>
                    <a:p>
                      <a:pPr marL="0" marR="0" algn="just">
                        <a:lnSpc>
                          <a:spcPct val="115000"/>
                        </a:lnSpc>
                        <a:spcBef>
                          <a:spcPts val="0"/>
                        </a:spcBef>
                        <a:spcAft>
                          <a:spcPts val="0"/>
                        </a:spcAft>
                      </a:pPr>
                      <a:r>
                        <a:rPr lang="en-US" sz="1000" dirty="0">
                          <a:effectLst/>
                        </a:rPr>
                        <a:t> </a:t>
                      </a:r>
                      <a:endParaRPr lang="en-US" sz="900" dirty="0">
                        <a:effectLst/>
                        <a:latin typeface="Calibri"/>
                        <a:ea typeface="Calibri"/>
                        <a:cs typeface="Times New Roman"/>
                      </a:endParaRPr>
                    </a:p>
                  </a:txBody>
                  <a:tcPr marL="0" marR="0" marT="0" marB="0" anchor="ctr"/>
                </a:tc>
                <a:tc>
                  <a:txBody>
                    <a:bodyPr/>
                    <a:lstStyle/>
                    <a:p>
                      <a:endParaRPr lang="en-US" sz="1400" dirty="0"/>
                    </a:p>
                  </a:txBody>
                  <a:tcPr marL="72488" marR="72488" marT="36244" marB="36244"/>
                </a:tc>
                <a:tc>
                  <a:txBody>
                    <a:bodyPr/>
                    <a:lstStyle/>
                    <a:p>
                      <a:endParaRPr lang="en-US" sz="1400" dirty="0"/>
                    </a:p>
                  </a:txBody>
                  <a:tcPr marL="72488" marR="72488" marT="36244" marB="36244"/>
                </a:tc>
                <a:tc>
                  <a:txBody>
                    <a:bodyPr/>
                    <a:lstStyle/>
                    <a:p>
                      <a:endParaRPr lang="en-US" sz="1400" dirty="0"/>
                    </a:p>
                  </a:txBody>
                  <a:tcPr marL="72488" marR="72488" marT="36244" marB="36244"/>
                </a:tc>
                <a:tc>
                  <a:txBody>
                    <a:bodyPr/>
                    <a:lstStyle/>
                    <a:p>
                      <a:endParaRPr lang="en-US" sz="1400" dirty="0"/>
                    </a:p>
                  </a:txBody>
                  <a:tcPr marL="72488" marR="72488" marT="36244" marB="36244"/>
                </a:tc>
                <a:tc>
                  <a:txBody>
                    <a:bodyPr/>
                    <a:lstStyle/>
                    <a:p>
                      <a:endParaRPr lang="en-US" sz="1400" dirty="0"/>
                    </a:p>
                  </a:txBody>
                  <a:tcPr marL="72488" marR="72488" marT="36244" marB="36244"/>
                </a:tc>
              </a:tr>
              <a:tr h="289952">
                <a:tc>
                  <a:txBody>
                    <a:bodyPr/>
                    <a:lstStyle/>
                    <a:p>
                      <a:pPr>
                        <a:lnSpc>
                          <a:spcPct val="115000"/>
                        </a:lnSpc>
                      </a:pPr>
                      <a:endParaRPr lang="en-US" sz="900" dirty="0">
                        <a:effectLst/>
                        <a:latin typeface="Calibri"/>
                        <a:cs typeface="Times New Roman"/>
                      </a:endParaRPr>
                    </a:p>
                  </a:txBody>
                  <a:tcPr marL="0" marR="0" marT="0" marB="0" anchor="ctr"/>
                </a:tc>
                <a:tc>
                  <a:txBody>
                    <a:bodyPr/>
                    <a:lstStyle/>
                    <a:p>
                      <a:endParaRPr lang="en-US" sz="1400" dirty="0"/>
                    </a:p>
                  </a:txBody>
                  <a:tcPr marL="72488" marR="72488" marT="36244" marB="36244"/>
                </a:tc>
                <a:tc>
                  <a:txBody>
                    <a:bodyPr/>
                    <a:lstStyle/>
                    <a:p>
                      <a:endParaRPr lang="en-US" sz="1400" dirty="0"/>
                    </a:p>
                  </a:txBody>
                  <a:tcPr marL="72488" marR="72488" marT="36244" marB="36244"/>
                </a:tc>
                <a:tc>
                  <a:txBody>
                    <a:bodyPr/>
                    <a:lstStyle/>
                    <a:p>
                      <a:endParaRPr lang="en-US" sz="1400" dirty="0"/>
                    </a:p>
                  </a:txBody>
                  <a:tcPr marL="72488" marR="72488" marT="36244" marB="36244"/>
                </a:tc>
                <a:tc>
                  <a:txBody>
                    <a:bodyPr/>
                    <a:lstStyle/>
                    <a:p>
                      <a:endParaRPr lang="en-US" sz="1400" dirty="0"/>
                    </a:p>
                  </a:txBody>
                  <a:tcPr marL="72488" marR="72488" marT="36244" marB="36244"/>
                </a:tc>
                <a:tc>
                  <a:txBody>
                    <a:bodyPr/>
                    <a:lstStyle/>
                    <a:p>
                      <a:endParaRPr lang="en-US" sz="1400" dirty="0"/>
                    </a:p>
                  </a:txBody>
                  <a:tcPr marL="72488" marR="72488" marT="36244" marB="36244"/>
                </a:tc>
              </a:tr>
              <a:tr h="292972">
                <a:tc>
                  <a:txBody>
                    <a:bodyPr/>
                    <a:lstStyle/>
                    <a:p>
                      <a:endParaRPr lang="en-US" sz="1400" dirty="0"/>
                    </a:p>
                  </a:txBody>
                  <a:tcPr marL="0" marR="0" marT="75508" marB="0" anchor="ctr"/>
                </a:tc>
                <a:tc>
                  <a:txBody>
                    <a:bodyPr/>
                    <a:lstStyle/>
                    <a:p>
                      <a:endParaRPr lang="en-US" sz="1400" dirty="0"/>
                    </a:p>
                  </a:txBody>
                  <a:tcPr marL="72488" marR="72488" marT="36244" marB="36244"/>
                </a:tc>
                <a:tc>
                  <a:txBody>
                    <a:bodyPr/>
                    <a:lstStyle/>
                    <a:p>
                      <a:endParaRPr lang="en-US" sz="1400" dirty="0"/>
                    </a:p>
                  </a:txBody>
                  <a:tcPr marL="72488" marR="72488" marT="36244" marB="36244"/>
                </a:tc>
                <a:tc>
                  <a:txBody>
                    <a:bodyPr/>
                    <a:lstStyle/>
                    <a:p>
                      <a:endParaRPr lang="en-US" sz="1400" dirty="0"/>
                    </a:p>
                  </a:txBody>
                  <a:tcPr marL="72488" marR="72488" marT="36244" marB="36244"/>
                </a:tc>
                <a:tc>
                  <a:txBody>
                    <a:bodyPr/>
                    <a:lstStyle/>
                    <a:p>
                      <a:endParaRPr lang="en-US" sz="1400" dirty="0"/>
                    </a:p>
                  </a:txBody>
                  <a:tcPr marL="72488" marR="72488" marT="36244" marB="36244"/>
                </a:tc>
                <a:tc>
                  <a:txBody>
                    <a:bodyPr/>
                    <a:lstStyle/>
                    <a:p>
                      <a:endParaRPr lang="en-US" sz="1400" dirty="0"/>
                    </a:p>
                  </a:txBody>
                  <a:tcPr marL="72488" marR="72488" marT="36244" marB="36244"/>
                </a:tc>
              </a:tr>
              <a:tr h="333444">
                <a:tc>
                  <a:txBody>
                    <a:bodyPr/>
                    <a:lstStyle/>
                    <a:p>
                      <a:pPr marL="0" marR="0" algn="just">
                        <a:lnSpc>
                          <a:spcPct val="115000"/>
                        </a:lnSpc>
                        <a:spcBef>
                          <a:spcPts val="0"/>
                        </a:spcBef>
                        <a:spcAft>
                          <a:spcPts val="0"/>
                        </a:spcAft>
                      </a:pPr>
                      <a:r>
                        <a:rPr lang="en-US" sz="1000" dirty="0">
                          <a:effectLst/>
                        </a:rPr>
                        <a:t>Interconnect Charges</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Other Mobile Operators</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PTCL</a:t>
                      </a:r>
                      <a:endParaRPr lang="en-US" sz="900" dirty="0">
                        <a:effectLst/>
                        <a:latin typeface="Calibri"/>
                        <a:ea typeface="Calibri"/>
                        <a:cs typeface="Times New Roman"/>
                      </a:endParaRPr>
                    </a:p>
                  </a:txBody>
                  <a:tcPr marL="60407" marR="0" marT="0" marB="0" anchor="ctr"/>
                </a:tc>
                <a:tc>
                  <a:txBody>
                    <a:bodyPr/>
                    <a:lstStyle/>
                    <a:p>
                      <a:endParaRPr lang="en-US" sz="1400" dirty="0"/>
                    </a:p>
                  </a:txBody>
                  <a:tcPr marL="72488" marR="72488" marT="36244" marB="36244"/>
                </a:tc>
                <a:tc>
                  <a:txBody>
                    <a:bodyPr/>
                    <a:lstStyle/>
                    <a:p>
                      <a:endParaRPr lang="en-US" sz="1400" dirty="0"/>
                    </a:p>
                  </a:txBody>
                  <a:tcPr marL="72488" marR="72488" marT="36244" marB="36244"/>
                </a:tc>
                <a:tc>
                  <a:txBody>
                    <a:bodyPr/>
                    <a:lstStyle/>
                    <a:p>
                      <a:endParaRPr lang="en-US" sz="1400" dirty="0"/>
                    </a:p>
                  </a:txBody>
                  <a:tcPr marL="72488" marR="72488" marT="36244" marB="36244"/>
                </a:tc>
              </a:tr>
              <a:tr h="289952">
                <a:tc>
                  <a:txBody>
                    <a:bodyPr/>
                    <a:lstStyle/>
                    <a:p>
                      <a:pPr marL="0" marR="0" algn="just">
                        <a:lnSpc>
                          <a:spcPct val="115000"/>
                        </a:lnSpc>
                        <a:spcBef>
                          <a:spcPts val="0"/>
                        </a:spcBef>
                        <a:spcAft>
                          <a:spcPts val="0"/>
                        </a:spcAft>
                      </a:pPr>
                      <a:r>
                        <a:rPr lang="en-US" sz="1000" dirty="0">
                          <a:effectLst/>
                        </a:rPr>
                        <a:t>Per/ min</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1</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0.52</a:t>
                      </a:r>
                      <a:endParaRPr lang="en-US" sz="900" dirty="0">
                        <a:effectLst/>
                        <a:latin typeface="Calibri"/>
                        <a:ea typeface="Calibri"/>
                        <a:cs typeface="Times New Roman"/>
                      </a:endParaRPr>
                    </a:p>
                  </a:txBody>
                  <a:tcPr marL="60407" marR="0" marT="0" marB="0" anchor="ctr"/>
                </a:tc>
                <a:tc>
                  <a:txBody>
                    <a:bodyPr/>
                    <a:lstStyle/>
                    <a:p>
                      <a:endParaRPr lang="en-US" sz="1400" dirty="0"/>
                    </a:p>
                  </a:txBody>
                  <a:tcPr marL="72488" marR="72488" marT="36244" marB="36244"/>
                </a:tc>
                <a:tc>
                  <a:txBody>
                    <a:bodyPr/>
                    <a:lstStyle/>
                    <a:p>
                      <a:endParaRPr lang="en-US" sz="1400" dirty="0"/>
                    </a:p>
                  </a:txBody>
                  <a:tcPr marL="72488" marR="72488" marT="36244" marB="36244"/>
                </a:tc>
                <a:tc>
                  <a:txBody>
                    <a:bodyPr/>
                    <a:lstStyle/>
                    <a:p>
                      <a:endParaRPr lang="en-US" sz="1400" dirty="0"/>
                    </a:p>
                  </a:txBody>
                  <a:tcPr marL="72488" marR="72488" marT="36244" marB="36244"/>
                </a:tc>
              </a:tr>
              <a:tr h="289952">
                <a:tc>
                  <a:txBody>
                    <a:bodyPr/>
                    <a:lstStyle/>
                    <a:p>
                      <a:pPr marL="0" marR="0" algn="just">
                        <a:lnSpc>
                          <a:spcPct val="115000"/>
                        </a:lnSpc>
                        <a:spcBef>
                          <a:spcPts val="0"/>
                        </a:spcBef>
                        <a:spcAft>
                          <a:spcPts val="0"/>
                        </a:spcAft>
                      </a:pPr>
                      <a:r>
                        <a:rPr lang="en-US" sz="1000" dirty="0">
                          <a:effectLst/>
                        </a:rPr>
                        <a:t>Per /30 Sec</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0.5</a:t>
                      </a:r>
                      <a:endParaRPr lang="en-US" sz="900" dirty="0">
                        <a:effectLst/>
                        <a:latin typeface="Calibri"/>
                        <a:ea typeface="Calibri"/>
                        <a:cs typeface="Times New Roman"/>
                      </a:endParaRPr>
                    </a:p>
                  </a:txBody>
                  <a:tcPr marL="60407" marR="0" marT="0" marB="0" anchor="ctr"/>
                </a:tc>
                <a:tc>
                  <a:txBody>
                    <a:bodyPr/>
                    <a:lstStyle/>
                    <a:p>
                      <a:pPr marL="0" marR="0" algn="just">
                        <a:lnSpc>
                          <a:spcPct val="115000"/>
                        </a:lnSpc>
                        <a:spcBef>
                          <a:spcPts val="0"/>
                        </a:spcBef>
                        <a:spcAft>
                          <a:spcPts val="0"/>
                        </a:spcAft>
                      </a:pPr>
                      <a:r>
                        <a:rPr lang="en-US" sz="1000" dirty="0">
                          <a:effectLst/>
                        </a:rPr>
                        <a:t>0.26</a:t>
                      </a:r>
                      <a:endParaRPr lang="en-US" sz="900" dirty="0">
                        <a:effectLst/>
                        <a:latin typeface="Calibri"/>
                        <a:ea typeface="Calibri"/>
                        <a:cs typeface="Times New Roman"/>
                      </a:endParaRPr>
                    </a:p>
                  </a:txBody>
                  <a:tcPr marL="60407" marR="0" marT="0" marB="0" anchor="ctr"/>
                </a:tc>
                <a:tc>
                  <a:txBody>
                    <a:bodyPr/>
                    <a:lstStyle/>
                    <a:p>
                      <a:endParaRPr lang="en-US" sz="1400" dirty="0"/>
                    </a:p>
                  </a:txBody>
                  <a:tcPr marL="72488" marR="72488" marT="36244" marB="36244"/>
                </a:tc>
                <a:tc>
                  <a:txBody>
                    <a:bodyPr/>
                    <a:lstStyle/>
                    <a:p>
                      <a:endParaRPr lang="en-US" sz="1400" dirty="0"/>
                    </a:p>
                  </a:txBody>
                  <a:tcPr marL="72488" marR="72488" marT="36244" marB="36244"/>
                </a:tc>
                <a:tc>
                  <a:txBody>
                    <a:bodyPr/>
                    <a:lstStyle/>
                    <a:p>
                      <a:endParaRPr lang="en-US" sz="1400" dirty="0"/>
                    </a:p>
                  </a:txBody>
                  <a:tcPr marL="72488" marR="72488" marT="36244" marB="36244"/>
                </a:tc>
              </a:tr>
            </a:tbl>
          </a:graphicData>
        </a:graphic>
      </p:graphicFrame>
      <p:pic>
        <p:nvPicPr>
          <p:cNvPr id="5" name="Picture 2" descr="Image result for zong 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1200" y="381000"/>
            <a:ext cx="2740925"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710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7924800" cy="1143000"/>
          </a:xfrm>
        </p:spPr>
        <p:txBody>
          <a:bodyPr anchor="ctr"/>
          <a:lstStyle/>
          <a:p>
            <a:r>
              <a:rPr lang="en-US" sz="4800" dirty="0" smtClean="0">
                <a:latin typeface="Calibri" pitchFamily="34" charset="0"/>
                <a:cs typeface="Calibri" pitchFamily="34" charset="0"/>
              </a:rPr>
              <a:t>Paktel</a:t>
            </a:r>
            <a:endParaRPr lang="en-US" sz="4800" dirty="0">
              <a:latin typeface="Calibri" pitchFamily="34" charset="0"/>
              <a:cs typeface="Calibri" pitchFamily="34" charset="0"/>
            </a:endParaRPr>
          </a:p>
        </p:txBody>
      </p:sp>
      <p:sp>
        <p:nvSpPr>
          <p:cNvPr id="3" name="Content Placeholder 2"/>
          <p:cNvSpPr>
            <a:spLocks noGrp="1"/>
          </p:cNvSpPr>
          <p:nvPr>
            <p:ph sz="quarter" idx="13"/>
          </p:nvPr>
        </p:nvSpPr>
        <p:spPr/>
        <p:txBody>
          <a:bodyPr anchor="ctr"/>
          <a:lstStyle/>
          <a:p>
            <a:r>
              <a:rPr lang="en-US" sz="2400" dirty="0"/>
              <a:t>Paktel was the pioneer cellular operator of Pakistan. </a:t>
            </a:r>
            <a:endParaRPr lang="en-US" sz="2400" dirty="0" smtClean="0"/>
          </a:p>
          <a:p>
            <a:r>
              <a:rPr lang="en-US" sz="2400" dirty="0" smtClean="0"/>
              <a:t>It </a:t>
            </a:r>
            <a:r>
              <a:rPr lang="en-US" sz="2400" dirty="0"/>
              <a:t>was the first ever company granted license to carry out cellular phone services in Pakistan, set up by Cable &amp; Wireless. </a:t>
            </a:r>
            <a:endParaRPr lang="en-US" sz="2400" dirty="0" smtClean="0"/>
          </a:p>
          <a:p>
            <a:r>
              <a:rPr lang="en-US" sz="2400" dirty="0" smtClean="0"/>
              <a:t>It </a:t>
            </a:r>
            <a:r>
              <a:rPr lang="en-US" sz="2400" dirty="0"/>
              <a:t>carried out </a:t>
            </a:r>
            <a:r>
              <a:rPr lang="en-US" sz="2400" dirty="0" smtClean="0"/>
              <a:t>AMPS (</a:t>
            </a:r>
            <a:r>
              <a:rPr lang="en-US" sz="2400" dirty="0"/>
              <a:t>Analog Mobile Phone </a:t>
            </a:r>
            <a:r>
              <a:rPr lang="en-US" sz="2400" dirty="0" smtClean="0"/>
              <a:t>System) </a:t>
            </a:r>
            <a:r>
              <a:rPr lang="en-US" sz="2400" dirty="0"/>
              <a:t>services until 2004 when the company switched to GSM technology.</a:t>
            </a:r>
          </a:p>
          <a:p>
            <a:endParaRPr lang="en-US" dirty="0"/>
          </a:p>
        </p:txBody>
      </p:sp>
      <p:pic>
        <p:nvPicPr>
          <p:cNvPr id="4" name="Picture 3" descr="E:\Shahrukh\Pictures\Paktel.jpg"/>
          <p:cNvPicPr/>
          <p:nvPr/>
        </p:nvPicPr>
        <p:blipFill>
          <a:blip r:embed="rId2">
            <a:extLst>
              <a:ext uri="{28A0092B-C50C-407E-A947-70E740481C1C}">
                <a14:useLocalDpi xmlns:a14="http://schemas.microsoft.com/office/drawing/2010/main" val="0"/>
              </a:ext>
            </a:extLst>
          </a:blip>
          <a:srcRect/>
          <a:stretch>
            <a:fillRect/>
          </a:stretch>
        </p:blipFill>
        <p:spPr bwMode="auto">
          <a:xfrm>
            <a:off x="5943600" y="228600"/>
            <a:ext cx="2667000" cy="838200"/>
          </a:xfrm>
          <a:prstGeom prst="rect">
            <a:avLst/>
          </a:prstGeom>
          <a:noFill/>
          <a:ln>
            <a:noFill/>
          </a:ln>
        </p:spPr>
      </p:pic>
    </p:spTree>
    <p:extLst>
      <p:ext uri="{BB962C8B-B14F-4D97-AF65-F5344CB8AC3E}">
        <p14:creationId xmlns:p14="http://schemas.microsoft.com/office/powerpoint/2010/main" val="20384230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Cont.</a:t>
            </a:r>
            <a:endParaRPr lang="en-US" cap="none" dirty="0"/>
          </a:p>
        </p:txBody>
      </p:sp>
      <p:sp>
        <p:nvSpPr>
          <p:cNvPr id="3" name="Content Placeholder 2"/>
          <p:cNvSpPr>
            <a:spLocks noGrp="1"/>
          </p:cNvSpPr>
          <p:nvPr>
            <p:ph sz="quarter" idx="13"/>
          </p:nvPr>
        </p:nvSpPr>
        <p:spPr/>
        <p:txBody>
          <a:bodyPr>
            <a:normAutofit lnSpcReduction="10000"/>
          </a:bodyPr>
          <a:lstStyle/>
          <a:p>
            <a:pPr marL="0" indent="0">
              <a:buNone/>
            </a:pPr>
            <a:r>
              <a:rPr lang="en-US" sz="2000" b="1" dirty="0" smtClean="0"/>
              <a:t>ZONG Mobile Internet</a:t>
            </a:r>
          </a:p>
          <a:p>
            <a:r>
              <a:rPr lang="en-US" dirty="0" smtClean="0"/>
              <a:t>ZONG unlimited</a:t>
            </a:r>
          </a:p>
          <a:p>
            <a:r>
              <a:rPr lang="en-US" dirty="0" smtClean="0"/>
              <a:t>ZONG Free</a:t>
            </a:r>
          </a:p>
          <a:p>
            <a:r>
              <a:rPr lang="en-US" dirty="0" smtClean="0"/>
              <a:t>ZONG internet USB</a:t>
            </a:r>
          </a:p>
          <a:p>
            <a:r>
              <a:rPr lang="en-US" dirty="0"/>
              <a:t>Zong Daily Mini 3G, 4G </a:t>
            </a:r>
            <a:r>
              <a:rPr lang="en-US" dirty="0" smtClean="0"/>
              <a:t>Package</a:t>
            </a:r>
            <a:endParaRPr lang="en-US" dirty="0"/>
          </a:p>
          <a:p>
            <a:r>
              <a:rPr lang="en-US" dirty="0"/>
              <a:t>Zong Daily Basic 3G, 4G </a:t>
            </a:r>
            <a:r>
              <a:rPr lang="en-US" dirty="0" smtClean="0"/>
              <a:t>Package</a:t>
            </a:r>
            <a:endParaRPr lang="en-US" dirty="0"/>
          </a:p>
          <a:p>
            <a:r>
              <a:rPr lang="en-US" dirty="0"/>
              <a:t>Zong Daily Premium 3G, 4G Package</a:t>
            </a:r>
          </a:p>
          <a:p>
            <a:r>
              <a:rPr lang="en-US" dirty="0"/>
              <a:t>Zong Weekly 3G Packages – Zong Weekly 4G LTE </a:t>
            </a:r>
            <a:r>
              <a:rPr lang="en-US" dirty="0" smtClean="0"/>
              <a:t>Package</a:t>
            </a:r>
            <a:endParaRPr lang="en-US" dirty="0"/>
          </a:p>
          <a:p>
            <a:r>
              <a:rPr lang="en-US" dirty="0"/>
              <a:t>Zong Monthly 3G Packages – Zong Monthly 4G LTE Packages:</a:t>
            </a:r>
          </a:p>
          <a:p>
            <a:r>
              <a:rPr lang="en-US" dirty="0"/>
              <a:t>Zong Monthly Premium 1-GB 3G, 4G </a:t>
            </a:r>
            <a:r>
              <a:rPr lang="en-US" dirty="0" smtClean="0"/>
              <a:t>Package</a:t>
            </a:r>
            <a:endParaRPr lang="en-US" dirty="0"/>
          </a:p>
          <a:p>
            <a:r>
              <a:rPr lang="en-US" dirty="0" smtClean="0"/>
              <a:t>ZONG Internet Sim</a:t>
            </a:r>
            <a:endParaRPr lang="en-US" dirty="0"/>
          </a:p>
        </p:txBody>
      </p:sp>
      <p:pic>
        <p:nvPicPr>
          <p:cNvPr id="4" name="Picture 2" descr="Image result for zong 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1200" y="381000"/>
            <a:ext cx="2740925"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83126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Marketing mix</a:t>
            </a:r>
            <a:endParaRPr lang="en-US" dirty="0"/>
          </a:p>
        </p:txBody>
      </p:sp>
      <p:sp>
        <p:nvSpPr>
          <p:cNvPr id="3" name="Content Placeholder 2"/>
          <p:cNvSpPr>
            <a:spLocks noGrp="1"/>
          </p:cNvSpPr>
          <p:nvPr>
            <p:ph sz="quarter" idx="13"/>
          </p:nvPr>
        </p:nvSpPr>
        <p:spPr>
          <a:xfrm>
            <a:off x="609600" y="1295400"/>
            <a:ext cx="7924800" cy="4648200"/>
          </a:xfrm>
        </p:spPr>
        <p:txBody>
          <a:bodyPr anchor="ctr">
            <a:normAutofit lnSpcReduction="10000"/>
          </a:bodyPr>
          <a:lstStyle/>
          <a:p>
            <a:pPr marL="0" indent="0">
              <a:buNone/>
            </a:pPr>
            <a:r>
              <a:rPr lang="en-US" sz="2400" b="1" dirty="0"/>
              <a:t>Product </a:t>
            </a:r>
            <a:endParaRPr lang="en-US" sz="2400" dirty="0"/>
          </a:p>
          <a:p>
            <a:pPr marL="0" indent="0">
              <a:buNone/>
            </a:pPr>
            <a:r>
              <a:rPr lang="en-US" dirty="0" smtClean="0"/>
              <a:t>ZONG offers:</a:t>
            </a:r>
            <a:endParaRPr lang="en-US" dirty="0"/>
          </a:p>
          <a:p>
            <a:pPr lvl="0"/>
            <a:r>
              <a:rPr lang="en-US" dirty="0"/>
              <a:t>Postpaid packages </a:t>
            </a:r>
          </a:p>
          <a:p>
            <a:pPr lvl="0"/>
            <a:r>
              <a:rPr lang="en-US" dirty="0"/>
              <a:t>Prepaid packages </a:t>
            </a:r>
          </a:p>
          <a:p>
            <a:pPr lvl="0"/>
            <a:r>
              <a:rPr lang="en-US" dirty="0"/>
              <a:t>Other Services and Offers </a:t>
            </a:r>
            <a:endParaRPr lang="en-US" dirty="0" smtClean="0"/>
          </a:p>
          <a:p>
            <a:pPr marL="0" indent="0">
              <a:buNone/>
            </a:pPr>
            <a:r>
              <a:rPr lang="en-US" sz="2400" b="1" dirty="0"/>
              <a:t> Price </a:t>
            </a:r>
            <a:endParaRPr lang="en-US" sz="2400" dirty="0"/>
          </a:p>
          <a:p>
            <a:pPr marL="0" indent="0">
              <a:buNone/>
            </a:pPr>
            <a:r>
              <a:rPr lang="en-US" dirty="0" smtClean="0"/>
              <a:t>ZONG </a:t>
            </a:r>
            <a:r>
              <a:rPr lang="en-US" dirty="0"/>
              <a:t>is using price penetration because all the packages (postpaid and prepaid) are very low priced and other value added services are also very low in cost. Some of them are free of cost like: </a:t>
            </a:r>
          </a:p>
          <a:p>
            <a:pPr lvl="0"/>
            <a:r>
              <a:rPr lang="en-US" dirty="0"/>
              <a:t>Missed call </a:t>
            </a:r>
            <a:r>
              <a:rPr lang="en-US" dirty="0" smtClean="0"/>
              <a:t>alert</a:t>
            </a:r>
            <a:endParaRPr lang="en-US" dirty="0"/>
          </a:p>
          <a:p>
            <a:pPr lvl="0"/>
            <a:r>
              <a:rPr lang="en-US" dirty="0"/>
              <a:t>Conference call </a:t>
            </a:r>
          </a:p>
          <a:p>
            <a:pPr lvl="0"/>
            <a:r>
              <a:rPr lang="en-US" dirty="0"/>
              <a:t>Subscription of SMS </a:t>
            </a:r>
            <a:r>
              <a:rPr lang="en-US" dirty="0" smtClean="0"/>
              <a:t>packages</a:t>
            </a:r>
            <a:endParaRPr lang="en-US" dirty="0"/>
          </a:p>
          <a:p>
            <a:pPr algn="just"/>
            <a:endParaRPr lang="en-US" dirty="0"/>
          </a:p>
        </p:txBody>
      </p:sp>
      <p:pic>
        <p:nvPicPr>
          <p:cNvPr id="4" name="Picture 2" descr="Image result for zong 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1200" y="304800"/>
            <a:ext cx="2740925"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2285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cap="none" dirty="0" smtClean="0"/>
              <a:t>Cont.</a:t>
            </a:r>
            <a:endParaRPr lang="en-US" cap="none" dirty="0"/>
          </a:p>
        </p:txBody>
      </p:sp>
      <p:sp>
        <p:nvSpPr>
          <p:cNvPr id="3" name="Content Placeholder 2"/>
          <p:cNvSpPr>
            <a:spLocks noGrp="1"/>
          </p:cNvSpPr>
          <p:nvPr>
            <p:ph sz="quarter" idx="13"/>
          </p:nvPr>
        </p:nvSpPr>
        <p:spPr/>
        <p:txBody>
          <a:bodyPr anchor="ctr"/>
          <a:lstStyle/>
          <a:p>
            <a:pPr marL="0" indent="0">
              <a:buNone/>
            </a:pPr>
            <a:r>
              <a:rPr lang="en-US" sz="2800" b="1" dirty="0"/>
              <a:t>Promotion </a:t>
            </a:r>
            <a:endParaRPr lang="en-US" sz="2800" dirty="0"/>
          </a:p>
          <a:p>
            <a:pPr marL="0" indent="0">
              <a:buNone/>
            </a:pPr>
            <a:r>
              <a:rPr lang="en-US" dirty="0"/>
              <a:t>ZONG is promoting its products and services in many ways like: </a:t>
            </a:r>
          </a:p>
          <a:p>
            <a:pPr lvl="0"/>
            <a:r>
              <a:rPr lang="en-US" dirty="0"/>
              <a:t>Print media </a:t>
            </a:r>
          </a:p>
          <a:p>
            <a:pPr lvl="0"/>
            <a:r>
              <a:rPr lang="en-US" dirty="0"/>
              <a:t>Billboards </a:t>
            </a:r>
          </a:p>
          <a:p>
            <a:pPr lvl="0"/>
            <a:r>
              <a:rPr lang="en-US" dirty="0"/>
              <a:t>TV ads </a:t>
            </a:r>
          </a:p>
          <a:p>
            <a:pPr lvl="0"/>
            <a:r>
              <a:rPr lang="en-US" dirty="0"/>
              <a:t>Mobile promotions</a:t>
            </a:r>
          </a:p>
          <a:p>
            <a:pPr lvl="0"/>
            <a:r>
              <a:rPr lang="en-US" dirty="0" smtClean="0"/>
              <a:t>Internet </a:t>
            </a:r>
            <a:endParaRPr lang="en-US" dirty="0"/>
          </a:p>
          <a:p>
            <a:endParaRPr lang="en-US" dirty="0"/>
          </a:p>
        </p:txBody>
      </p:sp>
      <p:pic>
        <p:nvPicPr>
          <p:cNvPr id="4" name="Picture 2" descr="Image result for zong 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9675" y="381000"/>
            <a:ext cx="2740925"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18821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924800" cy="1143000"/>
          </a:xfrm>
        </p:spPr>
        <p:txBody>
          <a:bodyPr anchor="ctr"/>
          <a:lstStyle/>
          <a:p>
            <a:r>
              <a:rPr lang="en-US" cap="none" dirty="0" smtClean="0"/>
              <a:t>Cont.</a:t>
            </a:r>
            <a:endParaRPr lang="en-US" cap="none" dirty="0"/>
          </a:p>
        </p:txBody>
      </p:sp>
      <p:sp>
        <p:nvSpPr>
          <p:cNvPr id="3" name="Content Placeholder 2"/>
          <p:cNvSpPr>
            <a:spLocks noGrp="1"/>
          </p:cNvSpPr>
          <p:nvPr>
            <p:ph sz="quarter" idx="13"/>
          </p:nvPr>
        </p:nvSpPr>
        <p:spPr>
          <a:xfrm>
            <a:off x="609600" y="1219200"/>
            <a:ext cx="7924800" cy="4114800"/>
          </a:xfrm>
        </p:spPr>
        <p:txBody>
          <a:bodyPr anchor="ctr"/>
          <a:lstStyle/>
          <a:p>
            <a:pPr marL="0" indent="0">
              <a:buNone/>
            </a:pPr>
            <a:r>
              <a:rPr lang="en-US" sz="2400" b="1" dirty="0"/>
              <a:t>Place</a:t>
            </a:r>
            <a:endParaRPr lang="en-US" sz="2400" dirty="0"/>
          </a:p>
          <a:p>
            <a:pPr marL="0" indent="0">
              <a:buNone/>
            </a:pPr>
            <a:r>
              <a:rPr lang="en-US" dirty="0" smtClean="0"/>
              <a:t>ZONG </a:t>
            </a:r>
            <a:r>
              <a:rPr lang="en-US" dirty="0"/>
              <a:t>is reaching to its customers in the following manners: </a:t>
            </a:r>
          </a:p>
          <a:p>
            <a:pPr lvl="0"/>
            <a:r>
              <a:rPr lang="en-US" dirty="0"/>
              <a:t>Franchises </a:t>
            </a:r>
          </a:p>
          <a:p>
            <a:pPr lvl="0"/>
            <a:r>
              <a:rPr lang="en-US" dirty="0"/>
              <a:t>Customer service centers </a:t>
            </a:r>
          </a:p>
          <a:p>
            <a:pPr lvl="0"/>
            <a:r>
              <a:rPr lang="en-US" dirty="0"/>
              <a:t>Retailers </a:t>
            </a:r>
          </a:p>
          <a:p>
            <a:pPr lvl="0"/>
            <a:r>
              <a:rPr lang="en-US" dirty="0"/>
              <a:t>Through Student Entrepreneurs </a:t>
            </a:r>
          </a:p>
        </p:txBody>
      </p:sp>
      <p:pic>
        <p:nvPicPr>
          <p:cNvPr id="4" name="Picture 2" descr="Image result for zong 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9675" y="381000"/>
            <a:ext cx="2740925"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73888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Business structure</a:t>
            </a:r>
            <a:endParaRPr lang="en-US" dirty="0"/>
          </a:p>
        </p:txBody>
      </p:sp>
      <p:sp>
        <p:nvSpPr>
          <p:cNvPr id="3" name="Content Placeholder 2"/>
          <p:cNvSpPr>
            <a:spLocks noGrp="1"/>
          </p:cNvSpPr>
          <p:nvPr>
            <p:ph sz="quarter" idx="13"/>
          </p:nvPr>
        </p:nvSpPr>
        <p:spPr>
          <a:xfrm>
            <a:off x="609600" y="838200"/>
            <a:ext cx="7924800" cy="5257800"/>
          </a:xfrm>
        </p:spPr>
        <p:txBody>
          <a:bodyPr anchor="ctr"/>
          <a:lstStyle/>
          <a:p>
            <a:pPr marL="0" indent="0">
              <a:buNone/>
            </a:pPr>
            <a:r>
              <a:rPr lang="en-US" sz="2000" b="1" dirty="0"/>
              <a:t>Marketing </a:t>
            </a:r>
            <a:endParaRPr lang="en-US" dirty="0"/>
          </a:p>
          <a:p>
            <a:r>
              <a:rPr lang="en-US" sz="1800" dirty="0"/>
              <a:t>Zong campaign has taken a fresh, bold and humorous approach to marketing. </a:t>
            </a:r>
            <a:endParaRPr lang="en-US" sz="1800" dirty="0" smtClean="0"/>
          </a:p>
          <a:p>
            <a:r>
              <a:rPr lang="en-US" sz="1800" dirty="0" smtClean="0"/>
              <a:t>Its </a:t>
            </a:r>
            <a:r>
              <a:rPr lang="en-US" sz="1800" dirty="0"/>
              <a:t>advertisements reveal both the culture of country and feelings of customers. </a:t>
            </a:r>
            <a:endParaRPr lang="en-US" sz="1800" dirty="0" smtClean="0"/>
          </a:p>
          <a:p>
            <a:r>
              <a:rPr lang="en-US" sz="1800" dirty="0" smtClean="0"/>
              <a:t>Within </a:t>
            </a:r>
            <a:r>
              <a:rPr lang="en-US" sz="1800" dirty="0"/>
              <a:t>each area the sales and marketing force are divided among various customer groups to meet their specific needs</a:t>
            </a:r>
            <a:r>
              <a:rPr lang="en-US" sz="1800" dirty="0" smtClean="0"/>
              <a:t>.</a:t>
            </a:r>
          </a:p>
          <a:p>
            <a:pPr marL="0" indent="0">
              <a:buNone/>
            </a:pPr>
            <a:r>
              <a:rPr lang="en-US" sz="2000" b="1" dirty="0"/>
              <a:t>Telecom</a:t>
            </a:r>
            <a:endParaRPr lang="en-US" sz="2000" dirty="0"/>
          </a:p>
          <a:p>
            <a:r>
              <a:rPr lang="en-US" sz="1800" dirty="0"/>
              <a:t>Zong has implemented GSM and EDGE (Enhanced Data rates for GSM Evolution) technologies to provide data transmission technology for high-speed transfer of large amount of information (voice &amp; data services) across mobile networks. </a:t>
            </a:r>
          </a:p>
        </p:txBody>
      </p:sp>
      <p:pic>
        <p:nvPicPr>
          <p:cNvPr id="4" name="Picture 2" descr="Image result for zong 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9675" y="381000"/>
            <a:ext cx="2740925"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82522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Swot analysis</a:t>
            </a:r>
            <a:endParaRPr lang="en-US" dirty="0"/>
          </a:p>
        </p:txBody>
      </p:sp>
      <p:sp>
        <p:nvSpPr>
          <p:cNvPr id="3" name="Content Placeholder 2"/>
          <p:cNvSpPr>
            <a:spLocks noGrp="1"/>
          </p:cNvSpPr>
          <p:nvPr>
            <p:ph sz="quarter" idx="13"/>
          </p:nvPr>
        </p:nvSpPr>
        <p:spPr>
          <a:xfrm>
            <a:off x="609600" y="1295400"/>
            <a:ext cx="7924800" cy="4724400"/>
          </a:xfrm>
        </p:spPr>
        <p:txBody>
          <a:bodyPr anchor="ctr">
            <a:normAutofit/>
          </a:bodyPr>
          <a:lstStyle/>
          <a:p>
            <a:pPr marL="0" indent="0">
              <a:buNone/>
            </a:pPr>
            <a:r>
              <a:rPr lang="en-US" sz="1800" b="1" dirty="0"/>
              <a:t>Strengths </a:t>
            </a:r>
            <a:endParaRPr lang="en-US" sz="1800" dirty="0"/>
          </a:p>
          <a:p>
            <a:pPr lvl="0"/>
            <a:r>
              <a:rPr lang="en-US" dirty="0"/>
              <a:t>All the products and </a:t>
            </a:r>
            <a:r>
              <a:rPr lang="en-US" dirty="0" smtClean="0"/>
              <a:t>services of  ZONG </a:t>
            </a:r>
            <a:r>
              <a:rPr lang="en-US" dirty="0"/>
              <a:t>are easily </a:t>
            </a:r>
            <a:r>
              <a:rPr lang="en-US" dirty="0" smtClean="0"/>
              <a:t>available </a:t>
            </a:r>
            <a:r>
              <a:rPr lang="en-US" dirty="0"/>
              <a:t>in outlets or customer care center.</a:t>
            </a:r>
          </a:p>
          <a:p>
            <a:pPr lvl="0"/>
            <a:r>
              <a:rPr lang="en-US" dirty="0"/>
              <a:t>Motivated, educated and qualified staff makes services more reliable and satisfy customers. </a:t>
            </a:r>
          </a:p>
          <a:p>
            <a:pPr lvl="0"/>
            <a:r>
              <a:rPr lang="en-US" dirty="0"/>
              <a:t>ZONG is at more competitive on experience curve. </a:t>
            </a:r>
          </a:p>
          <a:p>
            <a:pPr marL="0" indent="0">
              <a:buNone/>
            </a:pPr>
            <a:r>
              <a:rPr lang="en-US" sz="1800" b="1" dirty="0"/>
              <a:t>Weaknesses</a:t>
            </a:r>
            <a:endParaRPr lang="en-US" sz="1800" dirty="0"/>
          </a:p>
          <a:p>
            <a:pPr lvl="0"/>
            <a:r>
              <a:rPr lang="en-US" dirty="0"/>
              <a:t>Number of customer care center is not sufficient, customer some time should have to wait a bit. </a:t>
            </a:r>
          </a:p>
          <a:p>
            <a:pPr lvl="0"/>
            <a:r>
              <a:rPr lang="en-US" dirty="0"/>
              <a:t>The staff of </a:t>
            </a:r>
            <a:r>
              <a:rPr lang="en-US" dirty="0" smtClean="0"/>
              <a:t>CSC (next generation IT infrastructure services)  </a:t>
            </a:r>
            <a:r>
              <a:rPr lang="en-US" dirty="0"/>
              <a:t>is not involved in more outdoor activities. </a:t>
            </a:r>
          </a:p>
          <a:p>
            <a:pPr lvl="0"/>
            <a:r>
              <a:rPr lang="en-US" dirty="0"/>
              <a:t>Coverage </a:t>
            </a:r>
            <a:r>
              <a:rPr lang="en-US" dirty="0" smtClean="0"/>
              <a:t>issues </a:t>
            </a:r>
            <a:r>
              <a:rPr lang="en-US" dirty="0"/>
              <a:t>in some </a:t>
            </a:r>
            <a:r>
              <a:rPr lang="en-US" dirty="0" smtClean="0"/>
              <a:t>cities </a:t>
            </a:r>
            <a:r>
              <a:rPr lang="en-US" dirty="0"/>
              <a:t>decrease the customers’ interest in purchasing the connection. </a:t>
            </a:r>
          </a:p>
          <a:p>
            <a:pPr algn="just"/>
            <a:endParaRPr lang="en-US" dirty="0"/>
          </a:p>
        </p:txBody>
      </p:sp>
      <p:pic>
        <p:nvPicPr>
          <p:cNvPr id="4" name="Picture 2" descr="Image result for zong 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9675" y="381000"/>
            <a:ext cx="2740925"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85447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cap="none" dirty="0" smtClean="0"/>
              <a:t>Cont.</a:t>
            </a:r>
            <a:endParaRPr lang="en-US" cap="none" dirty="0"/>
          </a:p>
        </p:txBody>
      </p:sp>
      <p:sp>
        <p:nvSpPr>
          <p:cNvPr id="3" name="Content Placeholder 2"/>
          <p:cNvSpPr>
            <a:spLocks noGrp="1"/>
          </p:cNvSpPr>
          <p:nvPr>
            <p:ph sz="quarter" idx="13"/>
          </p:nvPr>
        </p:nvSpPr>
        <p:spPr>
          <a:xfrm>
            <a:off x="609600" y="1371600"/>
            <a:ext cx="7924800" cy="4343400"/>
          </a:xfrm>
        </p:spPr>
        <p:txBody>
          <a:bodyPr anchor="ctr"/>
          <a:lstStyle/>
          <a:p>
            <a:pPr marL="0" indent="0">
              <a:buNone/>
            </a:pPr>
            <a:r>
              <a:rPr lang="en-US" sz="2000" b="1" dirty="0"/>
              <a:t>Opportunities </a:t>
            </a:r>
            <a:endParaRPr lang="en-US" sz="2000" dirty="0"/>
          </a:p>
          <a:p>
            <a:pPr lvl="0"/>
            <a:r>
              <a:rPr lang="en-US" dirty="0"/>
              <a:t>Sales can be increased if more and more outdoor activities </a:t>
            </a:r>
            <a:r>
              <a:rPr lang="en-US" dirty="0" smtClean="0"/>
              <a:t> </a:t>
            </a:r>
            <a:r>
              <a:rPr lang="en-US" dirty="0"/>
              <a:t>can be done by the management.</a:t>
            </a:r>
          </a:p>
          <a:p>
            <a:pPr lvl="0"/>
            <a:r>
              <a:rPr lang="en-US" dirty="0"/>
              <a:t>China mobile have large experience of network so ZONG can introduce new products such as dish TV because ZONG have good wireless </a:t>
            </a:r>
            <a:r>
              <a:rPr lang="en-US" dirty="0" smtClean="0"/>
              <a:t>technology.</a:t>
            </a:r>
          </a:p>
          <a:p>
            <a:pPr marL="0" lvl="0" indent="0">
              <a:buNone/>
            </a:pPr>
            <a:r>
              <a:rPr lang="en-US" sz="2000" b="1" dirty="0" smtClean="0"/>
              <a:t>Threats</a:t>
            </a:r>
            <a:endParaRPr lang="en-US" sz="2000" dirty="0"/>
          </a:p>
          <a:p>
            <a:pPr lvl="0"/>
            <a:r>
              <a:rPr lang="en-US" dirty="0"/>
              <a:t>Competitors are the biggest threat for any company. Here also exist Warid, Mobilink, Ufone and Telenor</a:t>
            </a:r>
          </a:p>
          <a:p>
            <a:pPr lvl="0"/>
            <a:r>
              <a:rPr lang="en-US" dirty="0"/>
              <a:t>According to PTA36 rules any one can switch to other mobile network that they think are reliable and due to signal problem and call drop complains in some hilly areas.</a:t>
            </a:r>
          </a:p>
          <a:p>
            <a:pPr lvl="0"/>
            <a:r>
              <a:rPr lang="en-US" dirty="0"/>
              <a:t>Attractive packages by competitors.</a:t>
            </a:r>
          </a:p>
          <a:p>
            <a:endParaRPr lang="en-US" dirty="0"/>
          </a:p>
        </p:txBody>
      </p:sp>
      <p:pic>
        <p:nvPicPr>
          <p:cNvPr id="4" name="Picture 2" descr="Image result for zong 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9675" y="381000"/>
            <a:ext cx="2740925"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23433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924800" cy="1143000"/>
          </a:xfrm>
        </p:spPr>
        <p:txBody>
          <a:bodyPr anchor="b"/>
          <a:lstStyle/>
          <a:p>
            <a:r>
              <a:rPr lang="en-US" dirty="0" smtClean="0"/>
              <a:t>competitors</a:t>
            </a:r>
            <a:endParaRPr lang="en-US" dirty="0"/>
          </a:p>
        </p:txBody>
      </p:sp>
      <p:sp>
        <p:nvSpPr>
          <p:cNvPr id="3" name="Content Placeholder 2"/>
          <p:cNvSpPr>
            <a:spLocks noGrp="1"/>
          </p:cNvSpPr>
          <p:nvPr>
            <p:ph sz="quarter" idx="13"/>
          </p:nvPr>
        </p:nvSpPr>
        <p:spPr>
          <a:xfrm>
            <a:off x="609600" y="1447800"/>
            <a:ext cx="7924800" cy="3733800"/>
          </a:xfrm>
        </p:spPr>
        <p:txBody>
          <a:bodyPr anchor="ctr">
            <a:normAutofit/>
          </a:bodyPr>
          <a:lstStyle/>
          <a:p>
            <a:pPr algn="just"/>
            <a:r>
              <a:rPr lang="en-US" sz="2800" dirty="0" smtClean="0"/>
              <a:t>Mobilink</a:t>
            </a:r>
          </a:p>
          <a:p>
            <a:pPr algn="just"/>
            <a:r>
              <a:rPr lang="en-US" sz="2800" dirty="0" smtClean="0"/>
              <a:t>Ufone</a:t>
            </a:r>
          </a:p>
          <a:p>
            <a:pPr algn="just"/>
            <a:r>
              <a:rPr lang="en-US" sz="2800" dirty="0" smtClean="0"/>
              <a:t>Warid</a:t>
            </a:r>
          </a:p>
          <a:p>
            <a:pPr algn="just"/>
            <a:r>
              <a:rPr lang="en-US" sz="2800" dirty="0" smtClean="0"/>
              <a:t>Telenor</a:t>
            </a:r>
            <a:endParaRPr lang="en-US" sz="2800" dirty="0"/>
          </a:p>
        </p:txBody>
      </p:sp>
      <p:pic>
        <p:nvPicPr>
          <p:cNvPr id="4" name="Picture 2" descr="Image result for zong 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9675" y="381000"/>
            <a:ext cx="2740925" cy="10668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zong mobil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3733800"/>
            <a:ext cx="5029200"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33938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Recommendations </a:t>
            </a:r>
            <a:endParaRPr lang="en-US" dirty="0"/>
          </a:p>
        </p:txBody>
      </p:sp>
      <p:sp>
        <p:nvSpPr>
          <p:cNvPr id="3" name="Content Placeholder 2"/>
          <p:cNvSpPr>
            <a:spLocks noGrp="1"/>
          </p:cNvSpPr>
          <p:nvPr>
            <p:ph sz="quarter" idx="13"/>
          </p:nvPr>
        </p:nvSpPr>
        <p:spPr>
          <a:xfrm>
            <a:off x="609600" y="914400"/>
            <a:ext cx="7924800" cy="5257800"/>
          </a:xfrm>
        </p:spPr>
        <p:txBody>
          <a:bodyPr anchor="ctr">
            <a:normAutofit/>
          </a:bodyPr>
          <a:lstStyle/>
          <a:p>
            <a:pPr lvl="0" algn="just"/>
            <a:r>
              <a:rPr lang="en-US" sz="1800" dirty="0"/>
              <a:t>Zong </a:t>
            </a:r>
            <a:r>
              <a:rPr lang="en-US" sz="1800" dirty="0" smtClean="0"/>
              <a:t>should </a:t>
            </a:r>
            <a:r>
              <a:rPr lang="en-US" sz="1800" dirty="0"/>
              <a:t>be increasing their network coverage and foot prints in every corner of the country to capture the market.</a:t>
            </a:r>
          </a:p>
          <a:p>
            <a:pPr lvl="0" algn="just"/>
            <a:r>
              <a:rPr lang="en-US" sz="1800" dirty="0"/>
              <a:t>Zong should adopt the strategies of market penetration market development and related diversification, but the most effective strategy would be market penetration</a:t>
            </a:r>
            <a:r>
              <a:rPr lang="en-US" sz="1800" dirty="0" smtClean="0"/>
              <a:t>.</a:t>
            </a:r>
            <a:endParaRPr lang="en-US" sz="1800" dirty="0"/>
          </a:p>
          <a:p>
            <a:pPr lvl="0" algn="just"/>
            <a:r>
              <a:rPr lang="en-US" sz="1800" dirty="0"/>
              <a:t>Zong should hire the skilled management.</a:t>
            </a:r>
          </a:p>
          <a:p>
            <a:pPr lvl="0" algn="just"/>
            <a:r>
              <a:rPr lang="en-US" sz="1800" dirty="0"/>
              <a:t>Zong should not waste their opportunities and get more help as possible.</a:t>
            </a:r>
          </a:p>
          <a:p>
            <a:pPr lvl="0" algn="just"/>
            <a:r>
              <a:rPr lang="en-US" sz="1800" dirty="0" smtClean="0"/>
              <a:t>Give </a:t>
            </a:r>
            <a:r>
              <a:rPr lang="en-US" sz="1800" dirty="0"/>
              <a:t>quality service, try to co-brand with famous IT based company like Microsoft.</a:t>
            </a:r>
          </a:p>
          <a:p>
            <a:pPr lvl="0" algn="just"/>
            <a:r>
              <a:rPr lang="en-US" sz="1800" dirty="0"/>
              <a:t>In future, company has to collaborate with banks in order to customer refill their credits and pay their bills.</a:t>
            </a:r>
          </a:p>
          <a:p>
            <a:pPr lvl="0" algn="just"/>
            <a:r>
              <a:rPr lang="en-US" sz="1800" dirty="0"/>
              <a:t>The company can go for Kiosk marketing at places like airports, shopping malls and centers. This marketing technique will promote brand image</a:t>
            </a:r>
            <a:r>
              <a:rPr lang="en-US" sz="1800" dirty="0" smtClean="0"/>
              <a:t>.</a:t>
            </a:r>
            <a:endParaRPr lang="en-US" sz="1800" dirty="0"/>
          </a:p>
        </p:txBody>
      </p:sp>
    </p:spTree>
    <p:extLst>
      <p:ext uri="{BB962C8B-B14F-4D97-AF65-F5344CB8AC3E}">
        <p14:creationId xmlns:p14="http://schemas.microsoft.com/office/powerpoint/2010/main" val="42806164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14600"/>
            <a:ext cx="7924800" cy="1143000"/>
          </a:xfrm>
        </p:spPr>
        <p:txBody>
          <a:bodyPr anchor="ctr"/>
          <a:lstStyle/>
          <a:p>
            <a:pPr algn="ctr"/>
            <a:r>
              <a:rPr lang="en-US" dirty="0" smtClean="0">
                <a:latin typeface="Monotype Corsiva" pitchFamily="66" charset="0"/>
              </a:rPr>
              <a:t>THANK YOU….!</a:t>
            </a:r>
            <a:endParaRPr lang="en-US" dirty="0">
              <a:latin typeface="Monotype Corsiva" pitchFamily="66" charset="0"/>
            </a:endParaRPr>
          </a:p>
        </p:txBody>
      </p:sp>
    </p:spTree>
    <p:extLst>
      <p:ext uri="{BB962C8B-B14F-4D97-AF65-F5344CB8AC3E}">
        <p14:creationId xmlns:p14="http://schemas.microsoft.com/office/powerpoint/2010/main" val="3691924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history</a:t>
            </a:r>
            <a:endParaRPr lang="en-US" dirty="0"/>
          </a:p>
        </p:txBody>
      </p:sp>
      <p:sp>
        <p:nvSpPr>
          <p:cNvPr id="3" name="Content Placeholder 2"/>
          <p:cNvSpPr>
            <a:spLocks noGrp="1"/>
          </p:cNvSpPr>
          <p:nvPr>
            <p:ph sz="quarter" idx="13"/>
          </p:nvPr>
        </p:nvSpPr>
        <p:spPr/>
        <p:txBody>
          <a:bodyPr anchor="ctr"/>
          <a:lstStyle/>
          <a:p>
            <a:r>
              <a:rPr lang="en-US" sz="2000" dirty="0"/>
              <a:t>Cable &amp; Wireless launched commercial service Paktel in 1990. </a:t>
            </a:r>
          </a:p>
          <a:p>
            <a:r>
              <a:rPr lang="en-US" sz="2000" dirty="0" smtClean="0"/>
              <a:t>It </a:t>
            </a:r>
            <a:r>
              <a:rPr lang="en-US" sz="2000" dirty="0"/>
              <a:t>was first mediation software in the region which was developed locally and also the first cellular Billing System ever. </a:t>
            </a:r>
            <a:endParaRPr lang="en-US" sz="2000" dirty="0" smtClean="0"/>
          </a:p>
          <a:p>
            <a:r>
              <a:rPr lang="en-US" sz="2000" dirty="0"/>
              <a:t>In November 2000, Millicom acquired 98.9% equity interest in Paktel. In April 2001, Paktel launched prepaid services under the brand Tango. </a:t>
            </a:r>
            <a:endParaRPr lang="en-US" sz="2000" dirty="0" smtClean="0"/>
          </a:p>
          <a:p>
            <a:r>
              <a:rPr lang="en-US" sz="2000" dirty="0"/>
              <a:t>In October 2002, Paktel was granted a modification to its license, allowing it to operate a GSM based </a:t>
            </a:r>
            <a:r>
              <a:rPr lang="en-US" sz="2000" dirty="0" smtClean="0"/>
              <a:t>network.</a:t>
            </a:r>
          </a:p>
          <a:p>
            <a:r>
              <a:rPr lang="en-US" sz="2000" dirty="0" smtClean="0"/>
              <a:t>Paktel </a:t>
            </a:r>
            <a:r>
              <a:rPr lang="en-US" sz="2000" dirty="0"/>
              <a:t>was awarded additional 1800 MHz spectrum, increasing total spectrum for GSM network from 10 MHz to 13.6 </a:t>
            </a:r>
            <a:r>
              <a:rPr lang="en-US" sz="2000" dirty="0" smtClean="0"/>
              <a:t>MHz </a:t>
            </a:r>
          </a:p>
          <a:p>
            <a:endParaRPr lang="en-US" dirty="0" smtClean="0"/>
          </a:p>
        </p:txBody>
      </p:sp>
      <p:pic>
        <p:nvPicPr>
          <p:cNvPr id="4" name="Picture 3" descr="E:\Shahrukh\Pictures\Paktel.jpg"/>
          <p:cNvPicPr/>
          <p:nvPr/>
        </p:nvPicPr>
        <p:blipFill>
          <a:blip r:embed="rId2">
            <a:extLst>
              <a:ext uri="{28A0092B-C50C-407E-A947-70E740481C1C}">
                <a14:useLocalDpi xmlns:a14="http://schemas.microsoft.com/office/drawing/2010/main" val="0"/>
              </a:ext>
            </a:extLst>
          </a:blip>
          <a:srcRect/>
          <a:stretch>
            <a:fillRect/>
          </a:stretch>
        </p:blipFill>
        <p:spPr bwMode="auto">
          <a:xfrm>
            <a:off x="5943600" y="228600"/>
            <a:ext cx="2667000" cy="838200"/>
          </a:xfrm>
          <a:prstGeom prst="rect">
            <a:avLst/>
          </a:prstGeom>
          <a:noFill/>
          <a:ln>
            <a:noFill/>
          </a:ln>
        </p:spPr>
      </p:pic>
    </p:spTree>
    <p:extLst>
      <p:ext uri="{BB962C8B-B14F-4D97-AF65-F5344CB8AC3E}">
        <p14:creationId xmlns:p14="http://schemas.microsoft.com/office/powerpoint/2010/main" val="2448254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924800" cy="1143000"/>
          </a:xfrm>
        </p:spPr>
        <p:txBody>
          <a:bodyPr anchor="b"/>
          <a:lstStyle/>
          <a:p>
            <a:r>
              <a:rPr lang="en-US" cap="none" dirty="0" smtClean="0"/>
              <a:t>Cont</a:t>
            </a:r>
            <a:r>
              <a:rPr lang="en-US" dirty="0" smtClean="0"/>
              <a:t>.…</a:t>
            </a:r>
            <a:endParaRPr lang="en-US" dirty="0"/>
          </a:p>
        </p:txBody>
      </p:sp>
      <p:sp>
        <p:nvSpPr>
          <p:cNvPr id="3" name="Content Placeholder 2"/>
          <p:cNvSpPr>
            <a:spLocks noGrp="1"/>
          </p:cNvSpPr>
          <p:nvPr>
            <p:ph sz="quarter" idx="13"/>
          </p:nvPr>
        </p:nvSpPr>
        <p:spPr/>
        <p:txBody>
          <a:bodyPr anchor="ctr"/>
          <a:lstStyle/>
          <a:p>
            <a:r>
              <a:rPr lang="en-US" sz="2000" dirty="0"/>
              <a:t>After obtaining frequencies Paktel launched GSM network in October 2004</a:t>
            </a:r>
            <a:r>
              <a:rPr lang="en-US" sz="2000" dirty="0" smtClean="0"/>
              <a:t>.</a:t>
            </a:r>
          </a:p>
          <a:p>
            <a:r>
              <a:rPr lang="en-US" sz="2000" dirty="0" smtClean="0"/>
              <a:t>By </a:t>
            </a:r>
            <a:r>
              <a:rPr lang="en-US" sz="2000" dirty="0"/>
              <a:t>the November of 2005, Paktel had 1 million customer base and a market share of 9</a:t>
            </a:r>
            <a:r>
              <a:rPr lang="en-US" sz="2000" dirty="0" smtClean="0"/>
              <a:t>%</a:t>
            </a:r>
          </a:p>
          <a:p>
            <a:r>
              <a:rPr lang="en-US" sz="2000" dirty="0"/>
              <a:t>In November 2006, Millicom announced that it had decided to exit the Pakistani market. </a:t>
            </a:r>
            <a:endParaRPr lang="en-US" sz="2000" dirty="0" smtClean="0"/>
          </a:p>
          <a:p>
            <a:r>
              <a:rPr lang="en-US" sz="2000" dirty="0" smtClean="0"/>
              <a:t>Initially the Kuwait </a:t>
            </a:r>
            <a:r>
              <a:rPr lang="en-US" sz="2000" dirty="0"/>
              <a:t>based </a:t>
            </a:r>
            <a:r>
              <a:rPr lang="en-US" sz="2000" dirty="0" smtClean="0"/>
              <a:t> company showed interest </a:t>
            </a:r>
            <a:r>
              <a:rPr lang="en-US" sz="2000" dirty="0"/>
              <a:t>for buy-out. But it was the China Mobile who won the bid</a:t>
            </a:r>
            <a:r>
              <a:rPr lang="en-US" sz="2000" dirty="0" smtClean="0"/>
              <a:t>.</a:t>
            </a:r>
            <a:endParaRPr lang="en-US" sz="2000" dirty="0"/>
          </a:p>
        </p:txBody>
      </p:sp>
      <p:pic>
        <p:nvPicPr>
          <p:cNvPr id="4" name="Picture 3" descr="E:\Shahrukh\Pictures\Paktel.jpg"/>
          <p:cNvPicPr/>
          <p:nvPr/>
        </p:nvPicPr>
        <p:blipFill>
          <a:blip r:embed="rId2">
            <a:extLst>
              <a:ext uri="{28A0092B-C50C-407E-A947-70E740481C1C}">
                <a14:useLocalDpi xmlns:a14="http://schemas.microsoft.com/office/drawing/2010/main" val="0"/>
              </a:ext>
            </a:extLst>
          </a:blip>
          <a:srcRect/>
          <a:stretch>
            <a:fillRect/>
          </a:stretch>
        </p:blipFill>
        <p:spPr bwMode="auto">
          <a:xfrm>
            <a:off x="5943600" y="228600"/>
            <a:ext cx="2667000" cy="838200"/>
          </a:xfrm>
          <a:prstGeom prst="rect">
            <a:avLst/>
          </a:prstGeom>
          <a:noFill/>
          <a:ln>
            <a:noFill/>
          </a:ln>
        </p:spPr>
      </p:pic>
    </p:spTree>
    <p:extLst>
      <p:ext uri="{BB962C8B-B14F-4D97-AF65-F5344CB8AC3E}">
        <p14:creationId xmlns:p14="http://schemas.microsoft.com/office/powerpoint/2010/main" val="362273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Marketing</a:t>
            </a:r>
            <a:endParaRPr lang="en-US" dirty="0"/>
          </a:p>
        </p:txBody>
      </p:sp>
      <p:sp>
        <p:nvSpPr>
          <p:cNvPr id="3" name="Content Placeholder 2"/>
          <p:cNvSpPr>
            <a:spLocks noGrp="1"/>
          </p:cNvSpPr>
          <p:nvPr>
            <p:ph sz="quarter" idx="13"/>
          </p:nvPr>
        </p:nvSpPr>
        <p:spPr/>
        <p:txBody>
          <a:bodyPr anchor="ctr">
            <a:noAutofit/>
          </a:bodyPr>
          <a:lstStyle/>
          <a:p>
            <a:r>
              <a:rPr lang="en-US" sz="2000" dirty="0"/>
              <a:t>Paktel offered prepaid and postpaid plans. </a:t>
            </a:r>
            <a:endParaRPr lang="en-US" sz="2000" dirty="0" smtClean="0"/>
          </a:p>
          <a:p>
            <a:r>
              <a:rPr lang="en-US" sz="2000" dirty="0" smtClean="0"/>
              <a:t>It </a:t>
            </a:r>
            <a:r>
              <a:rPr lang="en-US" sz="2000" dirty="0"/>
              <a:t>was initially offering only postpaid services with </a:t>
            </a:r>
            <a:r>
              <a:rPr lang="en-US" sz="2000" dirty="0">
                <a:hlinkClick r:id="rId2" tooltip="Pakistani rupee"/>
              </a:rPr>
              <a:t>PKR</a:t>
            </a:r>
            <a:r>
              <a:rPr lang="en-US" sz="2000" dirty="0"/>
              <a:t> </a:t>
            </a:r>
            <a:r>
              <a:rPr lang="en-US" sz="2000" dirty="0" smtClean="0"/>
              <a:t>5000 as </a:t>
            </a:r>
            <a:r>
              <a:rPr lang="en-US" sz="2000" dirty="0"/>
              <a:t>initial security deposit</a:t>
            </a:r>
            <a:r>
              <a:rPr lang="en-US" sz="2000" dirty="0" smtClean="0"/>
              <a:t>.</a:t>
            </a:r>
          </a:p>
          <a:p>
            <a:r>
              <a:rPr lang="en-US" sz="2000" dirty="0" smtClean="0"/>
              <a:t>The </a:t>
            </a:r>
            <a:r>
              <a:rPr lang="en-US" sz="2000" dirty="0"/>
              <a:t>call rate was charged to both the caller and the receiver alike</a:t>
            </a:r>
            <a:r>
              <a:rPr lang="en-US" sz="2000" dirty="0" smtClean="0"/>
              <a:t>.</a:t>
            </a:r>
          </a:p>
          <a:p>
            <a:r>
              <a:rPr lang="en-US" sz="2000" dirty="0"/>
              <a:t>Paktel had customer service centers in major cities and country-wide network of </a:t>
            </a:r>
            <a:r>
              <a:rPr lang="en-US" sz="2000" dirty="0" smtClean="0"/>
              <a:t>franchises.</a:t>
            </a:r>
          </a:p>
          <a:p>
            <a:r>
              <a:rPr lang="en-US" sz="2000" dirty="0" smtClean="0"/>
              <a:t>Paktel introduced the </a:t>
            </a:r>
            <a:r>
              <a:rPr lang="en-US" sz="2000" dirty="0"/>
              <a:t>country's first offer of its kind – free credit on receiving incoming calls per minute basis. It came up with the slogan Call Suno Balance Barhao; Baqi Sab Bhool Jao.</a:t>
            </a:r>
          </a:p>
          <a:p>
            <a:r>
              <a:rPr lang="en-US" sz="2000" dirty="0" smtClean="0"/>
              <a:t> </a:t>
            </a:r>
            <a:r>
              <a:rPr lang="en-US" sz="2000" dirty="0"/>
              <a:t>As of 2007, Paktel was ranked fifth mobile player of Pakistani market owing to low subscriber base and market share. </a:t>
            </a:r>
          </a:p>
        </p:txBody>
      </p:sp>
      <p:pic>
        <p:nvPicPr>
          <p:cNvPr id="4" name="Picture 3" descr="E:\Shahrukh\Pictures\Paktel.jpg"/>
          <p:cNvPicPr/>
          <p:nvPr/>
        </p:nvPicPr>
        <p:blipFill>
          <a:blip r:embed="rId3">
            <a:extLst>
              <a:ext uri="{28A0092B-C50C-407E-A947-70E740481C1C}">
                <a14:useLocalDpi xmlns:a14="http://schemas.microsoft.com/office/drawing/2010/main" val="0"/>
              </a:ext>
            </a:extLst>
          </a:blip>
          <a:srcRect/>
          <a:stretch>
            <a:fillRect/>
          </a:stretch>
        </p:blipFill>
        <p:spPr bwMode="auto">
          <a:xfrm>
            <a:off x="5943600" y="228600"/>
            <a:ext cx="2667000" cy="838200"/>
          </a:xfrm>
          <a:prstGeom prst="rect">
            <a:avLst/>
          </a:prstGeom>
          <a:noFill/>
          <a:ln>
            <a:noFill/>
          </a:ln>
        </p:spPr>
      </p:pic>
    </p:spTree>
    <p:extLst>
      <p:ext uri="{BB962C8B-B14F-4D97-AF65-F5344CB8AC3E}">
        <p14:creationId xmlns:p14="http://schemas.microsoft.com/office/powerpoint/2010/main" val="34509438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924800" cy="1036638"/>
          </a:xfrm>
        </p:spPr>
        <p:txBody>
          <a:bodyPr anchor="ctr"/>
          <a:lstStyle/>
          <a:p>
            <a:r>
              <a:rPr lang="en-US" b="1" dirty="0"/>
              <a:t>SWOT Analysis of Paktel </a:t>
            </a:r>
            <a:endParaRPr lang="en-US" dirty="0"/>
          </a:p>
        </p:txBody>
      </p:sp>
      <p:sp>
        <p:nvSpPr>
          <p:cNvPr id="3" name="Content Placeholder 2"/>
          <p:cNvSpPr>
            <a:spLocks noGrp="1"/>
          </p:cNvSpPr>
          <p:nvPr>
            <p:ph sz="quarter" idx="13"/>
          </p:nvPr>
        </p:nvSpPr>
        <p:spPr/>
        <p:txBody>
          <a:bodyPr anchor="ctr">
            <a:normAutofit/>
          </a:bodyPr>
          <a:lstStyle/>
          <a:p>
            <a:pPr marL="0" indent="0">
              <a:buNone/>
            </a:pPr>
            <a:r>
              <a:rPr lang="en-US" sz="2400" b="1" dirty="0"/>
              <a:t>Strengths</a:t>
            </a:r>
            <a:endParaRPr lang="en-US" sz="1800" dirty="0"/>
          </a:p>
          <a:p>
            <a:r>
              <a:rPr lang="en-US" sz="1800" dirty="0" smtClean="0"/>
              <a:t>First </a:t>
            </a:r>
            <a:r>
              <a:rPr lang="en-US" sz="1800" dirty="0"/>
              <a:t>mobile company in </a:t>
            </a:r>
            <a:r>
              <a:rPr lang="en-US" sz="1800" dirty="0" smtClean="0"/>
              <a:t>Pakistan, </a:t>
            </a:r>
            <a:r>
              <a:rPr lang="en-US" sz="1800" dirty="0"/>
              <a:t>Paktel had an enormous branding leverage</a:t>
            </a:r>
            <a:r>
              <a:rPr lang="en-US" sz="1800" dirty="0" smtClean="0"/>
              <a:t>.</a:t>
            </a:r>
          </a:p>
          <a:p>
            <a:r>
              <a:rPr lang="en-US" sz="1800" dirty="0" smtClean="0"/>
              <a:t>The main strength that they have prestige to its customers. It’s a totally customer focused organization.</a:t>
            </a:r>
            <a:endParaRPr lang="en-US" sz="1800" dirty="0"/>
          </a:p>
          <a:p>
            <a:r>
              <a:rPr lang="en-US" sz="1800" dirty="0" smtClean="0"/>
              <a:t>Paktel </a:t>
            </a:r>
            <a:r>
              <a:rPr lang="en-US" sz="1800" dirty="0"/>
              <a:t>has a very qualified base of employee who is skilled in their areas of work and have proved their </a:t>
            </a:r>
            <a:r>
              <a:rPr lang="en-US" sz="1800" dirty="0" smtClean="0"/>
              <a:t>competence.</a:t>
            </a:r>
            <a:endParaRPr lang="en-US" sz="1800" dirty="0"/>
          </a:p>
          <a:p>
            <a:r>
              <a:rPr lang="en-US" sz="1800" dirty="0" smtClean="0"/>
              <a:t>The </a:t>
            </a:r>
            <a:r>
              <a:rPr lang="en-US" sz="1800" dirty="0"/>
              <a:t>company has targeted the class of customers that was previously being neglected by other cellular operators. Therefore it has been able to develop a niche of low-income mobile phone users.</a:t>
            </a:r>
          </a:p>
          <a:p>
            <a:r>
              <a:rPr lang="en-US" sz="1800" dirty="0" smtClean="0"/>
              <a:t>Paktel </a:t>
            </a:r>
            <a:r>
              <a:rPr lang="en-US" sz="1800" dirty="0"/>
              <a:t>has the largest network than any other company has in </a:t>
            </a:r>
            <a:r>
              <a:rPr lang="en-US" sz="1800" dirty="0" smtClean="0"/>
              <a:t>Pakistan.</a:t>
            </a:r>
            <a:endParaRPr lang="en-US" sz="1800" dirty="0"/>
          </a:p>
          <a:p>
            <a:endParaRPr lang="en-US" sz="1800" dirty="0"/>
          </a:p>
        </p:txBody>
      </p:sp>
      <p:pic>
        <p:nvPicPr>
          <p:cNvPr id="4" name="Picture 3" descr="E:\Shahrukh\Pictures\Paktel.jpg"/>
          <p:cNvPicPr/>
          <p:nvPr/>
        </p:nvPicPr>
        <p:blipFill>
          <a:blip r:embed="rId2">
            <a:extLst>
              <a:ext uri="{28A0092B-C50C-407E-A947-70E740481C1C}">
                <a14:useLocalDpi xmlns:a14="http://schemas.microsoft.com/office/drawing/2010/main" val="0"/>
              </a:ext>
            </a:extLst>
          </a:blip>
          <a:srcRect/>
          <a:stretch>
            <a:fillRect/>
          </a:stretch>
        </p:blipFill>
        <p:spPr bwMode="auto">
          <a:xfrm>
            <a:off x="5943600" y="228600"/>
            <a:ext cx="2667000" cy="838200"/>
          </a:xfrm>
          <a:prstGeom prst="rect">
            <a:avLst/>
          </a:prstGeom>
          <a:noFill/>
          <a:ln>
            <a:noFill/>
          </a:ln>
        </p:spPr>
      </p:pic>
    </p:spTree>
    <p:extLst>
      <p:ext uri="{BB962C8B-B14F-4D97-AF65-F5344CB8AC3E}">
        <p14:creationId xmlns:p14="http://schemas.microsoft.com/office/powerpoint/2010/main" val="1414872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924800" cy="1143000"/>
          </a:xfrm>
        </p:spPr>
        <p:txBody>
          <a:bodyPr anchor="b"/>
          <a:lstStyle/>
          <a:p>
            <a:r>
              <a:rPr lang="en-US" b="1" dirty="0" smtClean="0"/>
              <a:t>Weaknesses</a:t>
            </a:r>
            <a:endParaRPr lang="en-US" dirty="0"/>
          </a:p>
        </p:txBody>
      </p:sp>
      <p:sp>
        <p:nvSpPr>
          <p:cNvPr id="3" name="Content Placeholder 2"/>
          <p:cNvSpPr>
            <a:spLocks noGrp="1"/>
          </p:cNvSpPr>
          <p:nvPr>
            <p:ph sz="quarter" idx="13"/>
          </p:nvPr>
        </p:nvSpPr>
        <p:spPr/>
        <p:txBody>
          <a:bodyPr anchor="ctr">
            <a:normAutofit/>
          </a:bodyPr>
          <a:lstStyle/>
          <a:p>
            <a:pPr algn="just"/>
            <a:r>
              <a:rPr lang="en-US" sz="2000" dirty="0"/>
              <a:t>Well-established in GSM </a:t>
            </a:r>
            <a:r>
              <a:rPr lang="en-US" sz="2000" dirty="0" smtClean="0"/>
              <a:t>technology, </a:t>
            </a:r>
            <a:r>
              <a:rPr lang="en-US" sz="2000" dirty="0"/>
              <a:t>competitors already exist in the industry</a:t>
            </a:r>
            <a:r>
              <a:rPr lang="en-US" sz="2000" dirty="0" smtClean="0"/>
              <a:t>.</a:t>
            </a:r>
          </a:p>
          <a:p>
            <a:pPr algn="just"/>
            <a:r>
              <a:rPr lang="en-US" sz="2000" dirty="0" smtClean="0"/>
              <a:t> </a:t>
            </a:r>
            <a:r>
              <a:rPr lang="en-US" sz="2000" dirty="0"/>
              <a:t>As the company is new in GSM </a:t>
            </a:r>
            <a:r>
              <a:rPr lang="en-US" sz="2000" dirty="0" smtClean="0"/>
              <a:t>technology, </a:t>
            </a:r>
            <a:r>
              <a:rPr lang="en-US" sz="2000" dirty="0"/>
              <a:t>it has yet made large investments. It will take some time before it starts generating </a:t>
            </a:r>
            <a:r>
              <a:rPr lang="en-US" sz="2000" dirty="0" smtClean="0"/>
              <a:t>profits.</a:t>
            </a:r>
            <a:endParaRPr lang="en-US" sz="2000" dirty="0"/>
          </a:p>
          <a:p>
            <a:pPr algn="just"/>
            <a:r>
              <a:rPr lang="en-US" sz="2000" dirty="0" smtClean="0"/>
              <a:t>Paktel </a:t>
            </a:r>
            <a:r>
              <a:rPr lang="en-US" sz="2000" dirty="0"/>
              <a:t>is not spending too much on </a:t>
            </a:r>
            <a:r>
              <a:rPr lang="en-US" sz="2000" dirty="0" smtClean="0"/>
              <a:t>advertisement.</a:t>
            </a:r>
            <a:endParaRPr lang="en-US" sz="2000" dirty="0"/>
          </a:p>
          <a:p>
            <a:pPr algn="just"/>
            <a:r>
              <a:rPr lang="en-US" sz="2000" dirty="0" smtClean="0"/>
              <a:t>Paktel </a:t>
            </a:r>
            <a:r>
              <a:rPr lang="en-US" sz="2000" dirty="0"/>
              <a:t>has to go through the stages that these companies have already </a:t>
            </a:r>
            <a:r>
              <a:rPr lang="en-US" sz="2000" dirty="0" smtClean="0"/>
              <a:t>completed.</a:t>
            </a:r>
            <a:endParaRPr lang="en-US" sz="2000" dirty="0"/>
          </a:p>
        </p:txBody>
      </p:sp>
      <p:pic>
        <p:nvPicPr>
          <p:cNvPr id="4" name="Picture 3" descr="E:\Shahrukh\Pictures\Paktel.jpg"/>
          <p:cNvPicPr/>
          <p:nvPr/>
        </p:nvPicPr>
        <p:blipFill>
          <a:blip r:embed="rId2">
            <a:extLst>
              <a:ext uri="{28A0092B-C50C-407E-A947-70E740481C1C}">
                <a14:useLocalDpi xmlns:a14="http://schemas.microsoft.com/office/drawing/2010/main" val="0"/>
              </a:ext>
            </a:extLst>
          </a:blip>
          <a:srcRect/>
          <a:stretch>
            <a:fillRect/>
          </a:stretch>
        </p:blipFill>
        <p:spPr bwMode="auto">
          <a:xfrm>
            <a:off x="5943600" y="228600"/>
            <a:ext cx="2667000" cy="838200"/>
          </a:xfrm>
          <a:prstGeom prst="rect">
            <a:avLst/>
          </a:prstGeom>
          <a:noFill/>
          <a:ln>
            <a:noFill/>
          </a:ln>
        </p:spPr>
      </p:pic>
    </p:spTree>
    <p:extLst>
      <p:ext uri="{BB962C8B-B14F-4D97-AF65-F5344CB8AC3E}">
        <p14:creationId xmlns:p14="http://schemas.microsoft.com/office/powerpoint/2010/main" val="102191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b="1" dirty="0" smtClean="0"/>
              <a:t>Opportunities</a:t>
            </a:r>
            <a:endParaRPr lang="en-US" dirty="0"/>
          </a:p>
        </p:txBody>
      </p:sp>
      <p:sp>
        <p:nvSpPr>
          <p:cNvPr id="3" name="Content Placeholder 2"/>
          <p:cNvSpPr>
            <a:spLocks noGrp="1"/>
          </p:cNvSpPr>
          <p:nvPr>
            <p:ph sz="quarter" idx="13"/>
          </p:nvPr>
        </p:nvSpPr>
        <p:spPr/>
        <p:txBody>
          <a:bodyPr anchor="ctr">
            <a:normAutofit/>
          </a:bodyPr>
          <a:lstStyle/>
          <a:p>
            <a:r>
              <a:rPr lang="en-US" sz="1800" dirty="0" smtClean="0"/>
              <a:t>Improvement </a:t>
            </a:r>
            <a:r>
              <a:rPr lang="en-US" sz="1800" dirty="0"/>
              <a:t>in technology has enabled PAKTEL to provide quality services.</a:t>
            </a:r>
          </a:p>
          <a:p>
            <a:r>
              <a:rPr lang="en-US" sz="1800" dirty="0" smtClean="0"/>
              <a:t>Consumers </a:t>
            </a:r>
            <a:r>
              <a:rPr lang="en-US" sz="1800" dirty="0"/>
              <a:t>attitude towards the mobile services have a positive impact on the company, as they demand quality services from PAKTEL inextricable part of the branding process. It renders the some natural advantage of scoring more runs in a career.</a:t>
            </a:r>
          </a:p>
          <a:p>
            <a:r>
              <a:rPr lang="en-US" sz="1800" dirty="0" smtClean="0"/>
              <a:t>The </a:t>
            </a:r>
            <a:r>
              <a:rPr lang="en-US" sz="1800" dirty="0"/>
              <a:t>target market has vast potential.</a:t>
            </a:r>
          </a:p>
          <a:p>
            <a:r>
              <a:rPr lang="en-US" sz="1800" dirty="0" smtClean="0"/>
              <a:t>The </a:t>
            </a:r>
            <a:r>
              <a:rPr lang="en-US" sz="1800" dirty="0"/>
              <a:t>target market is largely untapped. There are very few competitors, in reality only two i.e. Mobilink and U-fone</a:t>
            </a:r>
          </a:p>
          <a:p>
            <a:r>
              <a:rPr lang="en-US" sz="1800" dirty="0" smtClean="0"/>
              <a:t>PAKTEL </a:t>
            </a:r>
            <a:r>
              <a:rPr lang="en-US" sz="1800" dirty="0"/>
              <a:t>can enter areas in which there is little or no development and become a leader through providing innovation and entering these areas before its competitors.</a:t>
            </a:r>
          </a:p>
          <a:p>
            <a:r>
              <a:rPr lang="en-US" sz="1800" dirty="0" smtClean="0"/>
              <a:t>PAKTEL </a:t>
            </a:r>
            <a:r>
              <a:rPr lang="en-US" sz="1800" dirty="0"/>
              <a:t>has the opportunity of being able to capture potential customers who have not been targeted as yet by its competitors</a:t>
            </a:r>
            <a:r>
              <a:rPr lang="en-US" sz="1800" dirty="0" smtClean="0"/>
              <a:t>.</a:t>
            </a:r>
            <a:endParaRPr lang="en-US" sz="1800" dirty="0"/>
          </a:p>
        </p:txBody>
      </p:sp>
      <p:pic>
        <p:nvPicPr>
          <p:cNvPr id="4" name="Picture 3" descr="E:\Shahrukh\Pictures\Paktel.jpg"/>
          <p:cNvPicPr/>
          <p:nvPr/>
        </p:nvPicPr>
        <p:blipFill>
          <a:blip r:embed="rId2">
            <a:extLst>
              <a:ext uri="{28A0092B-C50C-407E-A947-70E740481C1C}">
                <a14:useLocalDpi xmlns:a14="http://schemas.microsoft.com/office/drawing/2010/main" val="0"/>
              </a:ext>
            </a:extLst>
          </a:blip>
          <a:srcRect/>
          <a:stretch>
            <a:fillRect/>
          </a:stretch>
        </p:blipFill>
        <p:spPr bwMode="auto">
          <a:xfrm>
            <a:off x="5943600" y="228600"/>
            <a:ext cx="2667000" cy="838200"/>
          </a:xfrm>
          <a:prstGeom prst="rect">
            <a:avLst/>
          </a:prstGeom>
          <a:noFill/>
          <a:ln>
            <a:noFill/>
          </a:ln>
        </p:spPr>
      </p:pic>
    </p:spTree>
    <p:extLst>
      <p:ext uri="{BB962C8B-B14F-4D97-AF65-F5344CB8AC3E}">
        <p14:creationId xmlns:p14="http://schemas.microsoft.com/office/powerpoint/2010/main" val="17944478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924800" cy="1143000"/>
          </a:xfrm>
        </p:spPr>
        <p:txBody>
          <a:bodyPr anchor="b"/>
          <a:lstStyle/>
          <a:p>
            <a:r>
              <a:rPr lang="en-US" b="1" dirty="0" smtClean="0"/>
              <a:t>Threats</a:t>
            </a:r>
            <a:endParaRPr lang="en-US" dirty="0"/>
          </a:p>
        </p:txBody>
      </p:sp>
      <p:sp>
        <p:nvSpPr>
          <p:cNvPr id="3" name="Content Placeholder 2"/>
          <p:cNvSpPr>
            <a:spLocks noGrp="1"/>
          </p:cNvSpPr>
          <p:nvPr>
            <p:ph sz="quarter" idx="13"/>
          </p:nvPr>
        </p:nvSpPr>
        <p:spPr/>
        <p:txBody>
          <a:bodyPr anchor="ctr">
            <a:normAutofit/>
          </a:bodyPr>
          <a:lstStyle/>
          <a:p>
            <a:r>
              <a:rPr lang="en-US" sz="2000" dirty="0" smtClean="0"/>
              <a:t>The </a:t>
            </a:r>
            <a:r>
              <a:rPr lang="en-US" sz="2000" dirty="0"/>
              <a:t>biggest threat that PAKTEL faces is that the PTCL monopoly will be broken in 2005. This will result in new competitors entering the telecommunication industry accompanied by new competitors in the cellular industry of Pakistan.</a:t>
            </a:r>
          </a:p>
          <a:p>
            <a:r>
              <a:rPr lang="en-US" sz="2000" dirty="0" smtClean="0"/>
              <a:t>There </a:t>
            </a:r>
            <a:r>
              <a:rPr lang="en-US" sz="2000" dirty="0"/>
              <a:t>are several Govt. regulations and laws that the company has to consider and abide by, which sometimes may lead to delays and inconvenience.</a:t>
            </a:r>
          </a:p>
          <a:p>
            <a:r>
              <a:rPr lang="en-US" sz="2000" dirty="0" smtClean="0"/>
              <a:t>There </a:t>
            </a:r>
            <a:r>
              <a:rPr lang="en-US" sz="2000" dirty="0"/>
              <a:t>are competitors that are already established in GSM technology</a:t>
            </a:r>
            <a:r>
              <a:rPr lang="en-US" sz="2000" dirty="0" smtClean="0"/>
              <a:t>.</a:t>
            </a:r>
            <a:endParaRPr lang="en-US" sz="2000" dirty="0"/>
          </a:p>
        </p:txBody>
      </p:sp>
      <p:pic>
        <p:nvPicPr>
          <p:cNvPr id="4" name="Picture 3" descr="E:\Shahrukh\Pictures\Paktel.jpg"/>
          <p:cNvPicPr/>
          <p:nvPr/>
        </p:nvPicPr>
        <p:blipFill>
          <a:blip r:embed="rId2">
            <a:extLst>
              <a:ext uri="{28A0092B-C50C-407E-A947-70E740481C1C}">
                <a14:useLocalDpi xmlns:a14="http://schemas.microsoft.com/office/drawing/2010/main" val="0"/>
              </a:ext>
            </a:extLst>
          </a:blip>
          <a:srcRect/>
          <a:stretch>
            <a:fillRect/>
          </a:stretch>
        </p:blipFill>
        <p:spPr bwMode="auto">
          <a:xfrm>
            <a:off x="5943600" y="228600"/>
            <a:ext cx="2667000" cy="838200"/>
          </a:xfrm>
          <a:prstGeom prst="rect">
            <a:avLst/>
          </a:prstGeom>
          <a:noFill/>
          <a:ln>
            <a:noFill/>
          </a:ln>
        </p:spPr>
      </p:pic>
    </p:spTree>
    <p:extLst>
      <p:ext uri="{BB962C8B-B14F-4D97-AF65-F5344CB8AC3E}">
        <p14:creationId xmlns:p14="http://schemas.microsoft.com/office/powerpoint/2010/main" val="3715257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188</TotalTime>
  <Words>1921</Words>
  <Application>Microsoft Office PowerPoint</Application>
  <PresentationFormat>On-screen Show (4:3)</PresentationFormat>
  <Paragraphs>285</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Horizon</vt:lpstr>
      <vt:lpstr>Case Study: Paktel to Zong </vt:lpstr>
      <vt:lpstr>Paktel</vt:lpstr>
      <vt:lpstr>history</vt:lpstr>
      <vt:lpstr>Cont.…</vt:lpstr>
      <vt:lpstr>Marketing</vt:lpstr>
      <vt:lpstr>SWOT Analysis of Paktel </vt:lpstr>
      <vt:lpstr>Weaknesses</vt:lpstr>
      <vt:lpstr>Opportunities</vt:lpstr>
      <vt:lpstr>Threats</vt:lpstr>
      <vt:lpstr>Services</vt:lpstr>
      <vt:lpstr>Marketing mix of Paktel  and its flaws</vt:lpstr>
      <vt:lpstr>Cont.</vt:lpstr>
      <vt:lpstr>Causes of failure</vt:lpstr>
      <vt:lpstr>Cont.</vt:lpstr>
      <vt:lpstr>Paktel was rebranded to Zong</vt:lpstr>
      <vt:lpstr>China Mobile Pakistan  (CMPak) or Paktel Limited</vt:lpstr>
      <vt:lpstr>ZONG</vt:lpstr>
      <vt:lpstr>Product and services</vt:lpstr>
      <vt:lpstr>Cont.</vt:lpstr>
      <vt:lpstr>Cont.</vt:lpstr>
      <vt:lpstr>Marketing mix</vt:lpstr>
      <vt:lpstr>Cont.</vt:lpstr>
      <vt:lpstr>Cont.</vt:lpstr>
      <vt:lpstr>Business structure</vt:lpstr>
      <vt:lpstr>Swot analysis</vt:lpstr>
      <vt:lpstr>Cont.</vt:lpstr>
      <vt:lpstr>competitors</vt:lpstr>
      <vt:lpstr>Recommendations </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Shaybe</dc:creator>
  <cp:lastModifiedBy>Shaybe</cp:lastModifiedBy>
  <cp:revision>21</cp:revision>
  <dcterms:created xsi:type="dcterms:W3CDTF">2006-08-16T00:00:00Z</dcterms:created>
  <dcterms:modified xsi:type="dcterms:W3CDTF">2017-01-30T03:30:38Z</dcterms:modified>
</cp:coreProperties>
</file>